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4" r:id="rId5"/>
    <p:sldMasterId id="2147483766" r:id="rId6"/>
    <p:sldMasterId id="2147483780" r:id="rId7"/>
  </p:sldMasterIdLst>
  <p:notesMasterIdLst>
    <p:notesMasterId r:id="rId38"/>
  </p:notesMasterIdLst>
  <p:handoutMasterIdLst>
    <p:handoutMasterId r:id="rId39"/>
  </p:handoutMasterIdLst>
  <p:sldIdLst>
    <p:sldId id="480" r:id="rId8"/>
    <p:sldId id="339" r:id="rId9"/>
    <p:sldId id="495" r:id="rId10"/>
    <p:sldId id="485" r:id="rId11"/>
    <p:sldId id="487" r:id="rId12"/>
    <p:sldId id="463" r:id="rId13"/>
    <p:sldId id="489" r:id="rId14"/>
    <p:sldId id="473" r:id="rId15"/>
    <p:sldId id="492" r:id="rId16"/>
    <p:sldId id="496" r:id="rId17"/>
    <p:sldId id="261" r:id="rId18"/>
    <p:sldId id="262" r:id="rId19"/>
    <p:sldId id="260" r:id="rId20"/>
    <p:sldId id="265" r:id="rId21"/>
    <p:sldId id="268" r:id="rId22"/>
    <p:sldId id="259" r:id="rId23"/>
    <p:sldId id="256" r:id="rId24"/>
    <p:sldId id="264" r:id="rId25"/>
    <p:sldId id="498" r:id="rId26"/>
    <p:sldId id="499" r:id="rId27"/>
    <p:sldId id="501" r:id="rId28"/>
    <p:sldId id="502" r:id="rId29"/>
    <p:sldId id="506" r:id="rId30"/>
    <p:sldId id="503" r:id="rId31"/>
    <p:sldId id="504" r:id="rId32"/>
    <p:sldId id="505" r:id="rId33"/>
    <p:sldId id="507" r:id="rId34"/>
    <p:sldId id="497" r:id="rId35"/>
    <p:sldId id="500" r:id="rId36"/>
    <p:sldId id="491" r:id="rId37"/>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03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ron White" initials="YW" lastIdx="1" clrIdx="0">
    <p:extLst>
      <p:ext uri="{19B8F6BF-5375-455C-9EA6-DF929625EA0E}">
        <p15:presenceInfo xmlns:p15="http://schemas.microsoft.com/office/powerpoint/2012/main" userId="ed26cac1-9b0a-40e1-8247-939fc3aa89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3861F-9319-416C-B915-889192E09C5F}" v="2383" dt="2018-12-10T09:39:54.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82"/>
    <p:restoredTop sz="82778"/>
  </p:normalViewPr>
  <p:slideViewPr>
    <p:cSldViewPr snapToGrid="0" snapToObjects="1">
      <p:cViewPr varScale="1">
        <p:scale>
          <a:sx n="90" d="100"/>
          <a:sy n="90" d="100"/>
        </p:scale>
        <p:origin x="720" y="84"/>
      </p:cViewPr>
      <p:guideLst>
        <p:guide orient="horz" pos="1032"/>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acov Weingarten" userId="7d5ee853-bac1-4468-b5bb-b2705b2f3046" providerId="ADAL" clId="{D353861F-9319-416C-B915-889192E09C5F}"/>
    <pc:docChg chg="undo custSel modSld">
      <pc:chgData name="Yaacov Weingarten" userId="7d5ee853-bac1-4468-b5bb-b2705b2f3046" providerId="ADAL" clId="{D353861F-9319-416C-B915-889192E09C5F}" dt="2018-12-10T09:39:54.528" v="2380"/>
      <pc:docMkLst>
        <pc:docMk/>
      </pc:docMkLst>
      <pc:sldChg chg="modSp">
        <pc:chgData name="Yaacov Weingarten" userId="7d5ee853-bac1-4468-b5bb-b2705b2f3046" providerId="ADAL" clId="{D353861F-9319-416C-B915-889192E09C5F}" dt="2018-12-03T13:15:29.622" v="0" actId="20577"/>
        <pc:sldMkLst>
          <pc:docMk/>
          <pc:sldMk cId="250804813" sldId="489"/>
        </pc:sldMkLst>
        <pc:spChg chg="mod">
          <ac:chgData name="Yaacov Weingarten" userId="7d5ee853-bac1-4468-b5bb-b2705b2f3046" providerId="ADAL" clId="{D353861F-9319-416C-B915-889192E09C5F}" dt="2018-12-03T13:15:29.622" v="0" actId="20577"/>
          <ac:spMkLst>
            <pc:docMk/>
            <pc:sldMk cId="250804813" sldId="489"/>
            <ac:spMk id="2" creationId="{00000000-0000-0000-0000-000000000000}"/>
          </ac:spMkLst>
        </pc:spChg>
      </pc:sldChg>
      <pc:sldChg chg="modSp">
        <pc:chgData name="Yaacov Weingarten" userId="7d5ee853-bac1-4468-b5bb-b2705b2f3046" providerId="ADAL" clId="{D353861F-9319-416C-B915-889192E09C5F}" dt="2018-12-03T13:16:06.473" v="3" actId="20577"/>
        <pc:sldMkLst>
          <pc:docMk/>
          <pc:sldMk cId="1794249921" sldId="492"/>
        </pc:sldMkLst>
        <pc:spChg chg="mod">
          <ac:chgData name="Yaacov Weingarten" userId="7d5ee853-bac1-4468-b5bb-b2705b2f3046" providerId="ADAL" clId="{D353861F-9319-416C-B915-889192E09C5F}" dt="2018-12-03T13:16:06.473" v="3" actId="20577"/>
          <ac:spMkLst>
            <pc:docMk/>
            <pc:sldMk cId="1794249921" sldId="492"/>
            <ac:spMk id="3" creationId="{00000000-0000-0000-0000-000000000000}"/>
          </ac:spMkLst>
        </pc:spChg>
      </pc:sldChg>
      <pc:sldChg chg="addSp modSp delCm">
        <pc:chgData name="Yaacov Weingarten" userId="7d5ee853-bac1-4468-b5bb-b2705b2f3046" providerId="ADAL" clId="{D353861F-9319-416C-B915-889192E09C5F}" dt="2018-12-10T09:39:54.528" v="2380"/>
        <pc:sldMkLst>
          <pc:docMk/>
          <pc:sldMk cId="3360813024" sldId="497"/>
        </pc:sldMkLst>
        <pc:spChg chg="add mod">
          <ac:chgData name="Yaacov Weingarten" userId="7d5ee853-bac1-4468-b5bb-b2705b2f3046" providerId="ADAL" clId="{D353861F-9319-416C-B915-889192E09C5F}" dt="2018-12-10T09:39:54.528" v="2380"/>
          <ac:spMkLst>
            <pc:docMk/>
            <pc:sldMk cId="3360813024" sldId="497"/>
            <ac:spMk id="2" creationId="{0CF58709-0D73-415A-8C52-2FF2B2E4123D}"/>
          </ac:spMkLst>
        </pc:spChg>
        <pc:spChg chg="mod">
          <ac:chgData name="Yaacov Weingarten" userId="7d5ee853-bac1-4468-b5bb-b2705b2f3046" providerId="ADAL" clId="{D353861F-9319-416C-B915-889192E09C5F}" dt="2018-12-10T09:39:32.441" v="2374" actId="1038"/>
          <ac:spMkLst>
            <pc:docMk/>
            <pc:sldMk cId="3360813024" sldId="497"/>
            <ac:spMk id="5" creationId="{0A1DEECB-62C1-D44A-BA51-21532C6AE2EE}"/>
          </ac:spMkLst>
        </pc:spChg>
      </pc:sldChg>
      <pc:sldChg chg="addSp delSp modSp">
        <pc:chgData name="Yaacov Weingarten" userId="7d5ee853-bac1-4468-b5bb-b2705b2f3046" providerId="ADAL" clId="{D353861F-9319-416C-B915-889192E09C5F}" dt="2018-12-06T11:10:13.720" v="1737" actId="12"/>
        <pc:sldMkLst>
          <pc:docMk/>
          <pc:sldMk cId="4150991986" sldId="499"/>
        </pc:sldMkLst>
        <pc:spChg chg="mod">
          <ac:chgData name="Yaacov Weingarten" userId="7d5ee853-bac1-4468-b5bb-b2705b2f3046" providerId="ADAL" clId="{D353861F-9319-416C-B915-889192E09C5F}" dt="2018-12-05T13:17:03.304" v="57" actId="20577"/>
          <ac:spMkLst>
            <pc:docMk/>
            <pc:sldMk cId="4150991986" sldId="499"/>
            <ac:spMk id="3" creationId="{615E8927-8FBE-E143-A109-F7AE8815CCB4}"/>
          </ac:spMkLst>
        </pc:spChg>
        <pc:spChg chg="add mod">
          <ac:chgData name="Yaacov Weingarten" userId="7d5ee853-bac1-4468-b5bb-b2705b2f3046" providerId="ADAL" clId="{D353861F-9319-416C-B915-889192E09C5F}" dt="2018-12-06T11:10:04.554" v="1736" actId="12"/>
          <ac:spMkLst>
            <pc:docMk/>
            <pc:sldMk cId="4150991986" sldId="499"/>
            <ac:spMk id="7" creationId="{CBABD2E6-78D2-4396-8104-A658C77335BB}"/>
          </ac:spMkLst>
        </pc:spChg>
        <pc:spChg chg="add mod">
          <ac:chgData name="Yaacov Weingarten" userId="7d5ee853-bac1-4468-b5bb-b2705b2f3046" providerId="ADAL" clId="{D353861F-9319-416C-B915-889192E09C5F}" dt="2018-12-05T13:37:11.870" v="865" actId="6549"/>
          <ac:spMkLst>
            <pc:docMk/>
            <pc:sldMk cId="4150991986" sldId="499"/>
            <ac:spMk id="9" creationId="{86B3899B-0202-44BB-96AC-52D2A0B14F65}"/>
          </ac:spMkLst>
        </pc:spChg>
        <pc:spChg chg="add mod">
          <ac:chgData name="Yaacov Weingarten" userId="7d5ee853-bac1-4468-b5bb-b2705b2f3046" providerId="ADAL" clId="{D353861F-9319-416C-B915-889192E09C5F}" dt="2018-12-06T11:10:13.720" v="1737" actId="12"/>
          <ac:spMkLst>
            <pc:docMk/>
            <pc:sldMk cId="4150991986" sldId="499"/>
            <ac:spMk id="10" creationId="{E788A3E0-B657-44BC-85DB-1C4E1D81C1B1}"/>
          </ac:spMkLst>
        </pc:spChg>
        <pc:picChg chg="del">
          <ac:chgData name="Yaacov Weingarten" userId="7d5ee853-bac1-4468-b5bb-b2705b2f3046" providerId="ADAL" clId="{D353861F-9319-416C-B915-889192E09C5F}" dt="2018-12-05T13:14:12.218" v="11" actId="478"/>
          <ac:picMkLst>
            <pc:docMk/>
            <pc:sldMk cId="4150991986" sldId="499"/>
            <ac:picMk id="8" creationId="{4D45FD39-ABDE-DE48-9D31-7C06BBA83D71}"/>
          </ac:picMkLst>
        </pc:picChg>
      </pc:sldChg>
      <pc:sldChg chg="modSp">
        <pc:chgData name="Yaacov Weingarten" userId="7d5ee853-bac1-4468-b5bb-b2705b2f3046" providerId="ADAL" clId="{D353861F-9319-416C-B915-889192E09C5F}" dt="2018-12-05T13:39:38.970" v="909" actId="20577"/>
        <pc:sldMkLst>
          <pc:docMk/>
          <pc:sldMk cId="3775690901" sldId="500"/>
        </pc:sldMkLst>
        <pc:spChg chg="mod">
          <ac:chgData name="Yaacov Weingarten" userId="7d5ee853-bac1-4468-b5bb-b2705b2f3046" providerId="ADAL" clId="{D353861F-9319-416C-B915-889192E09C5F}" dt="2018-12-05T13:39:38.970" v="909" actId="20577"/>
          <ac:spMkLst>
            <pc:docMk/>
            <pc:sldMk cId="3775690901" sldId="500"/>
            <ac:spMk id="3" creationId="{EB758CFD-FB30-3147-BA59-60BB9121BE66}"/>
          </ac:spMkLst>
        </pc:spChg>
      </pc:sldChg>
      <pc:sldChg chg="modSp">
        <pc:chgData name="Yaacov Weingarten" userId="7d5ee853-bac1-4468-b5bb-b2705b2f3046" providerId="ADAL" clId="{D353861F-9319-416C-B915-889192E09C5F}" dt="2018-12-06T11:10:52.920" v="1740" actId="114"/>
        <pc:sldMkLst>
          <pc:docMk/>
          <pc:sldMk cId="838676177" sldId="501"/>
        </pc:sldMkLst>
        <pc:spChg chg="mod">
          <ac:chgData name="Yaacov Weingarten" userId="7d5ee853-bac1-4468-b5bb-b2705b2f3046" providerId="ADAL" clId="{D353861F-9319-416C-B915-889192E09C5F}" dt="2018-12-06T11:10:52.920" v="1740" actId="114"/>
          <ac:spMkLst>
            <pc:docMk/>
            <pc:sldMk cId="838676177" sldId="501"/>
            <ac:spMk id="3" creationId="{9C57C632-BDBB-3543-8D22-C465B83AC8F1}"/>
          </ac:spMkLst>
        </pc:spChg>
      </pc:sldChg>
      <pc:sldChg chg="addSp delSp modSp">
        <pc:chgData name="Yaacov Weingarten" userId="7d5ee853-bac1-4468-b5bb-b2705b2f3046" providerId="ADAL" clId="{D353861F-9319-416C-B915-889192E09C5F}" dt="2018-12-06T11:57:32.502" v="1763" actId="207"/>
        <pc:sldMkLst>
          <pc:docMk/>
          <pc:sldMk cId="3231842146" sldId="502"/>
        </pc:sldMkLst>
        <pc:spChg chg="mod">
          <ac:chgData name="Yaacov Weingarten" userId="7d5ee853-bac1-4468-b5bb-b2705b2f3046" providerId="ADAL" clId="{D353861F-9319-416C-B915-889192E09C5F}" dt="2018-12-05T13:57:31.305" v="1567" actId="20577"/>
          <ac:spMkLst>
            <pc:docMk/>
            <pc:sldMk cId="3231842146" sldId="502"/>
            <ac:spMk id="3" creationId="{35D7D3B9-92D9-1E4E-A818-36F4DAB74654}"/>
          </ac:spMkLst>
        </pc:spChg>
        <pc:spChg chg="add mod">
          <ac:chgData name="Yaacov Weingarten" userId="7d5ee853-bac1-4468-b5bb-b2705b2f3046" providerId="ADAL" clId="{D353861F-9319-416C-B915-889192E09C5F}" dt="2018-12-06T11:57:32.502" v="1763" actId="207"/>
          <ac:spMkLst>
            <pc:docMk/>
            <pc:sldMk cId="3231842146" sldId="502"/>
            <ac:spMk id="7" creationId="{34FD90CC-00FA-4A06-A03A-D0819E6E54D7}"/>
          </ac:spMkLst>
        </pc:spChg>
        <pc:picChg chg="del">
          <ac:chgData name="Yaacov Weingarten" userId="7d5ee853-bac1-4468-b5bb-b2705b2f3046" providerId="ADAL" clId="{D353861F-9319-416C-B915-889192E09C5F}" dt="2018-12-06T11:54:32.852" v="1741" actId="478"/>
          <ac:picMkLst>
            <pc:docMk/>
            <pc:sldMk cId="3231842146" sldId="502"/>
            <ac:picMk id="8" creationId="{1183A4F4-8870-674A-987B-9EC57F7C0CD5}"/>
          </ac:picMkLst>
        </pc:picChg>
      </pc:sldChg>
      <pc:sldChg chg="addSp delSp modSp">
        <pc:chgData name="Yaacov Weingarten" userId="7d5ee853-bac1-4468-b5bb-b2705b2f3046" providerId="ADAL" clId="{D353861F-9319-416C-B915-889192E09C5F}" dt="2018-12-10T09:34:38.872" v="2298" actId="207"/>
        <pc:sldMkLst>
          <pc:docMk/>
          <pc:sldMk cId="2250907364" sldId="503"/>
        </pc:sldMkLst>
        <pc:spChg chg="add mod">
          <ac:chgData name="Yaacov Weingarten" userId="7d5ee853-bac1-4468-b5bb-b2705b2f3046" providerId="ADAL" clId="{D353861F-9319-416C-B915-889192E09C5F}" dt="2018-12-10T09:34:38.872" v="2298" actId="207"/>
          <ac:spMkLst>
            <pc:docMk/>
            <pc:sldMk cId="2250907364" sldId="503"/>
            <ac:spMk id="7" creationId="{165D392D-9606-4592-9146-F3C2D4458A6D}"/>
          </ac:spMkLst>
        </pc:spChg>
        <pc:picChg chg="del">
          <ac:chgData name="Yaacov Weingarten" userId="7d5ee853-bac1-4468-b5bb-b2705b2f3046" providerId="ADAL" clId="{D353861F-9319-416C-B915-889192E09C5F}" dt="2018-12-05T13:58:16.316" v="1568" actId="478"/>
          <ac:picMkLst>
            <pc:docMk/>
            <pc:sldMk cId="2250907364" sldId="503"/>
            <ac:picMk id="13" creationId="{5E412632-90BF-3640-B06B-024DF38494F3}"/>
          </ac:picMkLst>
        </pc:picChg>
      </pc:sldChg>
      <pc:sldChg chg="addSp delSp modSp">
        <pc:chgData name="Yaacov Weingarten" userId="7d5ee853-bac1-4468-b5bb-b2705b2f3046" providerId="ADAL" clId="{D353861F-9319-416C-B915-889192E09C5F}" dt="2018-12-06T12:18:55.347" v="2195" actId="207"/>
        <pc:sldMkLst>
          <pc:docMk/>
          <pc:sldMk cId="4155868001" sldId="504"/>
        </pc:sldMkLst>
        <pc:spChg chg="add mod">
          <ac:chgData name="Yaacov Weingarten" userId="7d5ee853-bac1-4468-b5bb-b2705b2f3046" providerId="ADAL" clId="{D353861F-9319-416C-B915-889192E09C5F}" dt="2018-12-06T12:18:55.347" v="2195" actId="207"/>
          <ac:spMkLst>
            <pc:docMk/>
            <pc:sldMk cId="4155868001" sldId="504"/>
            <ac:spMk id="2" creationId="{CF5B5D08-EEBB-4C05-88B2-8AF0D1F07C48}"/>
          </ac:spMkLst>
        </pc:spChg>
        <pc:picChg chg="del mod">
          <ac:chgData name="Yaacov Weingarten" userId="7d5ee853-bac1-4468-b5bb-b2705b2f3046" providerId="ADAL" clId="{D353861F-9319-416C-B915-889192E09C5F}" dt="2018-12-06T12:17:22.934" v="2180" actId="478"/>
          <ac:picMkLst>
            <pc:docMk/>
            <pc:sldMk cId="4155868001" sldId="504"/>
            <ac:picMk id="14" creationId="{7C0A52C7-7C61-CC47-8E4E-738DF19C103C}"/>
          </ac:picMkLst>
        </pc:picChg>
      </pc:sldChg>
      <pc:sldChg chg="addSp delSp modSp">
        <pc:chgData name="Yaacov Weingarten" userId="7d5ee853-bac1-4468-b5bb-b2705b2f3046" providerId="ADAL" clId="{D353861F-9319-416C-B915-889192E09C5F}" dt="2018-12-06T12:24:47.905" v="2283" actId="207"/>
        <pc:sldMkLst>
          <pc:docMk/>
          <pc:sldMk cId="199226071" sldId="505"/>
        </pc:sldMkLst>
        <pc:spChg chg="add mod">
          <ac:chgData name="Yaacov Weingarten" userId="7d5ee853-bac1-4468-b5bb-b2705b2f3046" providerId="ADAL" clId="{D353861F-9319-416C-B915-889192E09C5F}" dt="2018-12-06T12:24:47.905" v="2283" actId="207"/>
          <ac:spMkLst>
            <pc:docMk/>
            <pc:sldMk cId="199226071" sldId="505"/>
            <ac:spMk id="8" creationId="{A5BAEA98-DD9C-4ACF-93D0-14C561D2D88E}"/>
          </ac:spMkLst>
        </pc:spChg>
        <pc:picChg chg="del">
          <ac:chgData name="Yaacov Weingarten" userId="7d5ee853-bac1-4468-b5bb-b2705b2f3046" providerId="ADAL" clId="{D353861F-9319-416C-B915-889192E09C5F}" dt="2018-12-06T12:19:47.877" v="2196" actId="478"/>
          <ac:picMkLst>
            <pc:docMk/>
            <pc:sldMk cId="199226071" sldId="505"/>
            <ac:picMk id="7" creationId="{1BB25BB4-B7E3-7949-BF9E-4F7E11A0445E}"/>
          </ac:picMkLst>
        </pc:picChg>
      </pc:sldChg>
      <pc:sldChg chg="modSp">
        <pc:chgData name="Yaacov Weingarten" userId="7d5ee853-bac1-4468-b5bb-b2705b2f3046" providerId="ADAL" clId="{D353861F-9319-416C-B915-889192E09C5F}" dt="2018-12-03T13:23:19.117" v="7" actId="20577"/>
        <pc:sldMkLst>
          <pc:docMk/>
          <pc:sldMk cId="418265405" sldId="507"/>
        </pc:sldMkLst>
        <pc:spChg chg="mod">
          <ac:chgData name="Yaacov Weingarten" userId="7d5ee853-bac1-4468-b5bb-b2705b2f3046" providerId="ADAL" clId="{D353861F-9319-416C-B915-889192E09C5F}" dt="2018-12-03T13:23:19.117" v="7" actId="20577"/>
          <ac:spMkLst>
            <pc:docMk/>
            <pc:sldMk cId="418265405" sldId="507"/>
            <ac:spMk id="3" creationId="{CD9EAC95-1A12-2F4B-B13F-A51ED68F1C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defRPr>
            </a:lvl1pPr>
          </a:lstStyle>
          <a:p>
            <a:pPr>
              <a:defRPr/>
            </a:pPr>
            <a:fld id="{42906470-2F58-42C8-9720-EC0E6BFAD995}" type="datetimeFigureOut">
              <a:rPr lang="en-US"/>
              <a:pPr>
                <a:defRPr/>
              </a:pPr>
              <a:t>12/10/2018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defRPr>
            </a:lvl1pPr>
          </a:lstStyle>
          <a:p>
            <a:pPr>
              <a:defRPr/>
            </a:pPr>
            <a:fld id="{5FA3EF40-D6E6-4359-8650-3B28CC237CC4}" type="slidenum">
              <a:rPr lang="en-US"/>
              <a:pPr>
                <a:defRPr/>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914346"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914346" eaLnBrk="1" fontAlgn="auto" hangingPunct="1">
              <a:spcBef>
                <a:spcPts val="0"/>
              </a:spcBef>
              <a:spcAft>
                <a:spcPts val="0"/>
              </a:spcAft>
              <a:defRPr sz="1200">
                <a:latin typeface="+mn-lt"/>
              </a:defRPr>
            </a:lvl1pPr>
          </a:lstStyle>
          <a:p>
            <a:pPr>
              <a:defRPr/>
            </a:pPr>
            <a:fld id="{5BC932EF-DD72-40AB-B4B4-3C7BFB78652C}" type="datetimeFigureOut">
              <a:rPr lang="en-US"/>
              <a:pPr>
                <a:defRPr/>
              </a:pPr>
              <a:t>12/10/2018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914346"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914346" eaLnBrk="1" fontAlgn="auto" hangingPunct="1">
              <a:spcBef>
                <a:spcPts val="0"/>
              </a:spcBef>
              <a:spcAft>
                <a:spcPts val="0"/>
              </a:spcAft>
              <a:defRPr sz="1200">
                <a:latin typeface="+mn-lt"/>
              </a:defRPr>
            </a:lvl1pPr>
          </a:lstStyle>
          <a:p>
            <a:pPr>
              <a:defRPr/>
            </a:pPr>
            <a:fld id="{76DB4B07-E1DE-4194-A4C3-EDACDBBE005F}"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sting.googleblog.com/2016/05/flaky-tests-at-google-and-how-w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r>
              <a:rPr lang="en-US" dirty="0"/>
              <a:t>Flow of the presentation:</a:t>
            </a:r>
          </a:p>
          <a:p>
            <a:pPr marL="228600" indent="-228600">
              <a:buFont typeface="+mj-lt"/>
              <a:buAutoNum type="arabicPeriod"/>
            </a:pPr>
            <a:r>
              <a:rPr lang="en-US" dirty="0"/>
              <a:t>World is changing (digital disruption)</a:t>
            </a:r>
          </a:p>
          <a:p>
            <a:pPr marL="228600" indent="-228600">
              <a:buFont typeface="+mj-lt"/>
              <a:buAutoNum type="arabicPeriod"/>
            </a:pPr>
            <a:r>
              <a:rPr lang="en-US" dirty="0"/>
              <a:t>There will be winners and losers</a:t>
            </a:r>
          </a:p>
          <a:p>
            <a:pPr marL="228600" indent="-228600">
              <a:buFont typeface="+mj-lt"/>
              <a:buAutoNum type="arabicPeriod"/>
            </a:pPr>
            <a:r>
              <a:rPr lang="en-US" dirty="0"/>
              <a:t>We want you to be a winner!</a:t>
            </a:r>
          </a:p>
          <a:p>
            <a:pPr marL="228600" indent="-228600">
              <a:buFont typeface="+mj-lt"/>
              <a:buAutoNum type="arabicPeriod"/>
            </a:pPr>
            <a:r>
              <a:rPr lang="en-US" dirty="0"/>
              <a:t>What challenges do you have</a:t>
            </a:r>
          </a:p>
          <a:p>
            <a:pPr marL="685800" lvl="1" indent="-228600">
              <a:buFont typeface="Arial" panose="020B0604020202020204" pitchFamily="34" charset="0"/>
              <a:buChar char="•"/>
            </a:pPr>
            <a:r>
              <a:rPr lang="en-US" dirty="0"/>
              <a:t>Identify their value driver</a:t>
            </a:r>
          </a:p>
          <a:p>
            <a:pPr marL="685800" lvl="1" indent="-228600">
              <a:buFont typeface="Arial" panose="020B0604020202020204" pitchFamily="34" charset="0"/>
              <a:buChar char="•"/>
            </a:pPr>
            <a:r>
              <a:rPr lang="en-US" dirty="0"/>
              <a:t>Identify their pain points</a:t>
            </a:r>
          </a:p>
          <a:p>
            <a:pPr marL="685800" lvl="1" indent="-228600">
              <a:buFont typeface="Arial" panose="020B0604020202020204" pitchFamily="34" charset="0"/>
              <a:buChar char="•"/>
            </a:pPr>
            <a:r>
              <a:rPr lang="en-US" dirty="0"/>
              <a:t>Reframe the conversation across the SDLC pipeline</a:t>
            </a:r>
          </a:p>
          <a:p>
            <a:pPr marL="228600" indent="-228600">
              <a:buFont typeface="+mj-lt"/>
              <a:buAutoNum type="arabicPeriod"/>
            </a:pPr>
            <a:r>
              <a:rPr lang="en-US" dirty="0"/>
              <a:t>What is required to achieve success</a:t>
            </a:r>
          </a:p>
          <a:p>
            <a:pPr marL="228600" indent="-228600">
              <a:buFont typeface="+mj-lt"/>
              <a:buAutoNum type="arabicPeriod"/>
            </a:pPr>
            <a:r>
              <a:rPr lang="en-US" dirty="0"/>
              <a:t>How Perfecto can help</a:t>
            </a:r>
          </a:p>
          <a:p>
            <a:pPr marL="228600" indent="-228600">
              <a:buFont typeface="+mj-lt"/>
              <a:buAutoNum type="arabicPeriod"/>
            </a:pPr>
            <a:endParaRPr lang="en-US" dirty="0"/>
          </a:p>
          <a:p>
            <a:r>
              <a:rPr lang="en-US" dirty="0"/>
              <a:t>Speaker notes:</a:t>
            </a:r>
          </a:p>
          <a:p>
            <a:pPr marL="171450" indent="-171450">
              <a:buFont typeface="Arial" charset="0"/>
              <a:buChar char="•"/>
            </a:pPr>
            <a:r>
              <a:rPr lang="en-US" dirty="0"/>
              <a:t>Introduce yourself</a:t>
            </a:r>
          </a:p>
          <a:p>
            <a:pPr marL="171450" indent="-171450">
              <a:buFont typeface="Arial" charset="0"/>
              <a:buChar char="•"/>
            </a:pPr>
            <a:r>
              <a:rPr lang="en-US" dirty="0"/>
              <a:t>Describe the outcome you’d like to achieve with the meeting</a:t>
            </a:r>
          </a:p>
          <a:p>
            <a:pPr marL="171450" indent="-171450">
              <a:buFont typeface="Arial" charset="0"/>
              <a:buChar char="•"/>
            </a:pPr>
            <a:r>
              <a:rPr lang="en-US" dirty="0"/>
              <a:t>Gather their goals of the meeting</a:t>
            </a: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81FD34C3-BAC1-9947-94C4-935119E03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5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reports lists all steps, contains a video &amp; can include logs and network files if defined by the user. </a:t>
            </a:r>
          </a:p>
          <a:p>
            <a:r>
              <a:rPr lang="en-US" dirty="0"/>
              <a:t>Everything can be downloaded through the </a:t>
            </a:r>
            <a:r>
              <a:rPr lang="en-US" dirty="0" err="1"/>
              <a:t>digitalZoom</a:t>
            </a:r>
            <a:r>
              <a:rPr lang="en-US" dirty="0"/>
              <a:t> API.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11</a:t>
            </a:fld>
            <a:endParaRPr lang="en-US"/>
          </a:p>
        </p:txBody>
      </p:sp>
    </p:spTree>
    <p:extLst>
      <p:ext uri="{BB962C8B-B14F-4D97-AF65-F5344CB8AC3E}">
        <p14:creationId xmlns:p14="http://schemas.microsoft.com/office/powerpoint/2010/main" val="256313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with Jira allows seamless interaction to open issues from within </a:t>
            </a:r>
            <a:r>
              <a:rPr lang="en-US" dirty="0" err="1"/>
              <a:t>DigitalZoom</a:t>
            </a:r>
            <a:r>
              <a:rPr lang="en-US" dirty="0"/>
              <a:t>.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12</a:t>
            </a:fld>
            <a:endParaRPr lang="en-US"/>
          </a:p>
        </p:txBody>
      </p:sp>
    </p:spTree>
    <p:extLst>
      <p:ext uri="{BB962C8B-B14F-4D97-AF65-F5344CB8AC3E}">
        <p14:creationId xmlns:p14="http://schemas.microsoft.com/office/powerpoint/2010/main" val="401617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reports library shows a list of executions. Each execution can be opened and viewed. </a:t>
            </a:r>
          </a:p>
          <a:p>
            <a:r>
              <a:rPr lang="en-US" dirty="0"/>
              <a:t>The view in the library is configurable, dates, platforms, tags, devices and more can be changed to give the ideal view for what you need.</a:t>
            </a:r>
          </a:p>
          <a:p>
            <a:r>
              <a:rPr lang="en-US" dirty="0"/>
              <a:t>It is possible to save multiple views as well.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13</a:t>
            </a:fld>
            <a:endParaRPr lang="en-US"/>
          </a:p>
        </p:txBody>
      </p:sp>
    </p:spTree>
    <p:extLst>
      <p:ext uri="{BB962C8B-B14F-4D97-AF65-F5344CB8AC3E}">
        <p14:creationId xmlns:p14="http://schemas.microsoft.com/office/powerpoint/2010/main" val="97404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grouping &amp; focusing on the criteria you are interested in you can generate custom views that tell you at a glance where problems are located. </a:t>
            </a:r>
          </a:p>
          <a:p>
            <a:r>
              <a:rPr lang="en-US" dirty="0"/>
              <a:t>We’ll now go into the reporting application and look at the report library in action. </a:t>
            </a:r>
          </a:p>
          <a:p>
            <a:endParaRPr lang="en-US" dirty="0"/>
          </a:p>
          <a:p>
            <a:r>
              <a:rPr lang="en-US" dirty="0"/>
              <a:t>Open the reporting library and create a custom view with:</a:t>
            </a:r>
          </a:p>
          <a:p>
            <a:pPr marL="228600" indent="-228600">
              <a:buAutoNum type="arabicPeriod"/>
            </a:pPr>
            <a:r>
              <a:rPr lang="en-US" dirty="0"/>
              <a:t>Dates</a:t>
            </a:r>
          </a:p>
          <a:p>
            <a:pPr marL="228600" indent="-228600">
              <a:buAutoNum type="arabicPeriod"/>
            </a:pPr>
            <a:r>
              <a:rPr lang="en-US" dirty="0"/>
              <a:t>Success criteria</a:t>
            </a:r>
          </a:p>
          <a:p>
            <a:pPr marL="228600" indent="-228600">
              <a:buAutoNum type="arabicPeriod"/>
            </a:pPr>
            <a:r>
              <a:rPr lang="en-US" dirty="0"/>
              <a:t>Group by with levels</a:t>
            </a:r>
          </a:p>
          <a:p>
            <a:pPr marL="228600" indent="-228600">
              <a:buAutoNum type="arabicPeriod"/>
            </a:pPr>
            <a:r>
              <a:rPr lang="en-US" dirty="0"/>
              <a:t>Form Factor</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14</a:t>
            </a:fld>
            <a:endParaRPr lang="en-US"/>
          </a:p>
        </p:txBody>
      </p:sp>
    </p:spTree>
    <p:extLst>
      <p:ext uri="{BB962C8B-B14F-4D97-AF65-F5344CB8AC3E}">
        <p14:creationId xmlns:p14="http://schemas.microsoft.com/office/powerpoint/2010/main" val="246232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Heatmap shows the same information in the report library i.e. executions &amp; status, with an added element of visually slicing the data into tests &amp; devices. </a:t>
            </a:r>
          </a:p>
          <a:p>
            <a:r>
              <a:rPr lang="en-US" dirty="0"/>
              <a:t>This enables an instant understanding of where the app is failing.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15</a:t>
            </a:fld>
            <a:endParaRPr lang="en-US"/>
          </a:p>
        </p:txBody>
      </p:sp>
    </p:spTree>
    <p:extLst>
      <p:ext uri="{BB962C8B-B14F-4D97-AF65-F5344CB8AC3E}">
        <p14:creationId xmlns:p14="http://schemas.microsoft.com/office/powerpoint/2010/main" val="22808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heatmap and display.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16</a:t>
            </a:fld>
            <a:endParaRPr lang="en-US"/>
          </a:p>
        </p:txBody>
      </p:sp>
    </p:spTree>
    <p:extLst>
      <p:ext uri="{BB962C8B-B14F-4D97-AF65-F5344CB8AC3E}">
        <p14:creationId xmlns:p14="http://schemas.microsoft.com/office/powerpoint/2010/main" val="412473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 dashboard is another view which looks at results per job over time. </a:t>
            </a:r>
          </a:p>
          <a:p>
            <a:r>
              <a:rPr lang="en-US" dirty="0"/>
              <a:t>This is a useful metric to validate specific jobs are running as expected and over time provides valuable insight over performance &amp; quality.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17</a:t>
            </a:fld>
            <a:endParaRPr lang="en-US"/>
          </a:p>
        </p:txBody>
      </p:sp>
    </p:spTree>
    <p:extLst>
      <p:ext uri="{BB962C8B-B14F-4D97-AF65-F5344CB8AC3E}">
        <p14:creationId xmlns:p14="http://schemas.microsoft.com/office/powerpoint/2010/main" val="319929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your IDE and show the different methods in the sample.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20</a:t>
            </a:fld>
            <a:endParaRPr lang="en-US"/>
          </a:p>
        </p:txBody>
      </p:sp>
    </p:spTree>
    <p:extLst>
      <p:ext uri="{BB962C8B-B14F-4D97-AF65-F5344CB8AC3E}">
        <p14:creationId xmlns:p14="http://schemas.microsoft.com/office/powerpoint/2010/main" val="1085280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how Digital zoom can show many kind of levels at once. We will know see how your code needs to written to provide the information at run time for future use.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21</a:t>
            </a:fld>
            <a:endParaRPr lang="en-US"/>
          </a:p>
        </p:txBody>
      </p:sp>
    </p:spTree>
    <p:extLst>
      <p:ext uri="{BB962C8B-B14F-4D97-AF65-F5344CB8AC3E}">
        <p14:creationId xmlns:p14="http://schemas.microsoft.com/office/powerpoint/2010/main" val="1068995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25</a:t>
            </a:fld>
            <a:endParaRPr lang="en-US"/>
          </a:p>
        </p:txBody>
      </p:sp>
    </p:spTree>
    <p:extLst>
      <p:ext uri="{BB962C8B-B14F-4D97-AF65-F5344CB8AC3E}">
        <p14:creationId xmlns:p14="http://schemas.microsoft.com/office/powerpoint/2010/main" val="4082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Perfecto’s reporting application is much more than a list of executions. Designed to provide analysis information for testers, developers &amp; managers &amp; full integration with external tools, Digital Zoom provides multiple angles that combine to show a complete picture of the application’s performance across time, platforms, devices &amp; versions. </a:t>
            </a:r>
          </a:p>
          <a:p>
            <a:endParaRPr lang="en-US" dirty="0"/>
          </a:p>
          <a:p>
            <a:r>
              <a:rPr lang="en-US" dirty="0"/>
              <a:t>We’ll look at the concepts of Digital zoom, its main components and then see how to use it best.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FD40A8-D44B-46FB-9E9E-A37333F139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256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1143000"/>
            <a:ext cx="2417762" cy="1360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81FD34C3-BAC1-9947-94C4-935119E03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Management dashboard </a:t>
            </a:r>
            <a:r>
              <a:rPr lang="en-US" dirty="0"/>
              <a:t>– executives seek the ability at any</a:t>
            </a:r>
            <a:r>
              <a:rPr lang="en-US" baseline="0" dirty="0"/>
              <a:t> given time to understand the product quality, the risk areas within the product. This in the context of digital is needed across all platforms. High level picture while emphasizing ‘risky’ areas.</a:t>
            </a:r>
          </a:p>
          <a:p>
            <a:r>
              <a:rPr lang="en-US" b="1" baseline="0" dirty="0"/>
              <a:t>Defect Triaging </a:t>
            </a:r>
            <a:r>
              <a:rPr lang="en-US" baseline="0" dirty="0"/>
              <a:t>– ability to quickly resolve defects by having all available test data across platforms, regardless of the data size (hundreds, thousands of tests)</a:t>
            </a:r>
          </a:p>
          <a:p>
            <a:r>
              <a:rPr lang="en-US" b="1" baseline="0" dirty="0"/>
              <a:t>Slicing and dicing </a:t>
            </a:r>
            <a:r>
              <a:rPr lang="en-US" baseline="0" dirty="0"/>
              <a:t>– practitioner “play ground”, ability to generate customized test reports based on tags, platforms, areas and more to assess test coverage, understand current quality risks and report to management. Dev would require this as part of his “area of responsibility” as well as fixing workflow</a:t>
            </a: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76DB4B07-E1DE-4194-A4C3-EDACDBBE0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98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QA team’s challenges</a:t>
            </a:r>
            <a:r>
              <a:rPr lang="en-US" sz="1200" kern="1200" baseline="0" dirty="0">
                <a:solidFill>
                  <a:schemeClr val="tx1"/>
                </a:solidFill>
                <a:effectLst/>
                <a:latin typeface="+mn-lt"/>
                <a:ea typeface="+mn-ea"/>
                <a:cs typeface="+mn-cs"/>
              </a:rPr>
              <a:t> today (</a:t>
            </a:r>
            <a:r>
              <a:rPr lang="en-US" sz="1200" kern="1200" dirty="0">
                <a:solidFill>
                  <a:schemeClr val="tx1"/>
                </a:solidFill>
                <a:effectLst/>
                <a:latin typeface="+mn-lt"/>
                <a:ea typeface="+mn-ea"/>
                <a:cs typeface="+mn-cs"/>
              </a:rPr>
              <a:t>and quite a time consuming tasks for Dev to handle as well), is </a:t>
            </a:r>
            <a:r>
              <a:rPr lang="en-US" sz="1200" b="1" kern="1200" dirty="0">
                <a:solidFill>
                  <a:schemeClr val="tx1"/>
                </a:solidFill>
                <a:effectLst/>
                <a:latin typeface="+mn-lt"/>
                <a:ea typeface="+mn-ea"/>
                <a:cs typeface="+mn-cs"/>
              </a:rPr>
              <a:t>the </a:t>
            </a:r>
            <a:r>
              <a:rPr lang="en-US" sz="1200" b="1" u="none" kern="1200" dirty="0">
                <a:solidFill>
                  <a:schemeClr val="tx1"/>
                </a:solidFill>
                <a:effectLst/>
                <a:latin typeface="+mn-lt"/>
                <a:ea typeface="+mn-ea"/>
                <a:cs typeface="+mn-cs"/>
                <a:hlinkClick r:id="rId3"/>
              </a:rPr>
              <a:t>test flakiness</a:t>
            </a:r>
            <a:r>
              <a:rPr lang="en-US" sz="1200" kern="1200" dirty="0">
                <a:solidFill>
                  <a:schemeClr val="tx1"/>
                </a:solidFill>
                <a:effectLst/>
                <a:latin typeface="+mn-lt"/>
                <a:ea typeface="+mn-ea"/>
                <a:cs typeface="+mn-cs"/>
              </a:rPr>
              <a:t>. No team that we’ve engaged with didn’t confirmed that they cannot get a consistent test execution repeatedly. In some cases, the test will pass on 1 platform while fail on the other, in other cases the test will get stuck due to environment issues, others will see issues around object locators. Be the reason be any of the above, the end-result of </a:t>
            </a:r>
            <a:r>
              <a:rPr lang="en-US" sz="1200" b="1" kern="1200" dirty="0">
                <a:solidFill>
                  <a:schemeClr val="tx1"/>
                </a:solidFill>
                <a:effectLst/>
                <a:latin typeface="+mn-lt"/>
                <a:ea typeface="+mn-ea"/>
                <a:cs typeface="+mn-cs"/>
              </a:rPr>
              <a:t>these flaky tests is greatly damaging TTM and efficiency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Being able to get </a:t>
            </a:r>
            <a:r>
              <a:rPr lang="en-US" sz="1200" b="1" kern="1200" dirty="0">
                <a:solidFill>
                  <a:schemeClr val="tx1"/>
                </a:solidFill>
                <a:effectLst/>
                <a:latin typeface="+mn-lt"/>
                <a:ea typeface="+mn-ea"/>
                <a:cs typeface="+mn-cs"/>
              </a:rPr>
              <a:t>visibility into these flaky tests via dashboard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pre-planted tags</a:t>
            </a:r>
            <a:r>
              <a:rPr lang="en-US" sz="1200" kern="1200" dirty="0">
                <a:solidFill>
                  <a:schemeClr val="tx1"/>
                </a:solidFill>
                <a:effectLst/>
                <a:latin typeface="+mn-lt"/>
                <a:ea typeface="+mn-ea"/>
                <a:cs typeface="+mn-cs"/>
              </a:rPr>
              <a:t> and other filtering tools will allow teams to increase their test quality, their test coverage and more. </a:t>
            </a:r>
          </a:p>
          <a:p>
            <a:r>
              <a:rPr lang="en-US" sz="1200" kern="1200" dirty="0">
                <a:solidFill>
                  <a:schemeClr val="tx1"/>
                </a:solidFill>
                <a:effectLst/>
                <a:latin typeface="+mn-lt"/>
                <a:ea typeface="+mn-ea"/>
                <a:cs typeface="+mn-cs"/>
              </a:rPr>
              <a:t>Once an issue</a:t>
            </a:r>
            <a:r>
              <a:rPr lang="en-US" sz="1200" kern="1200" baseline="0" dirty="0">
                <a:solidFill>
                  <a:schemeClr val="tx1"/>
                </a:solidFill>
                <a:effectLst/>
                <a:latin typeface="+mn-lt"/>
                <a:ea typeface="+mn-ea"/>
                <a:cs typeface="+mn-cs"/>
              </a:rPr>
              <a:t> is being identified – the Zoom-in is the easy part!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76DB4B07-E1DE-4194-A4C3-EDACDBBE0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5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Perfecto’s </a:t>
            </a:r>
            <a:r>
              <a:rPr lang="en-US" dirty="0" err="1"/>
              <a:t>Digital</a:t>
            </a:r>
            <a:r>
              <a:rPr lang="en-US" baseline="0" dirty="0" err="1"/>
              <a:t>Zoom</a:t>
            </a:r>
            <a:r>
              <a:rPr lang="en-US" baseline="0" dirty="0"/>
              <a:t> IS THE ONLY PLATFORM That </a:t>
            </a:r>
            <a:r>
              <a:rPr lang="en-US" baseline="0" dirty="0" err="1"/>
              <a:t>maeks</a:t>
            </a:r>
            <a:r>
              <a:rPr lang="en-US" baseline="0" dirty="0"/>
              <a:t> all artifacts accessible from one single spot .</a:t>
            </a:r>
          </a:p>
          <a:p>
            <a:r>
              <a:rPr lang="en-US" baseline="0" dirty="0"/>
              <a:t>You can also package everything and consume it as raw data using the Public API (JSON) </a:t>
            </a:r>
            <a:endParaRPr lang="en-US" dirty="0"/>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6</a:t>
            </a:fld>
            <a:endParaRPr lang="en-US"/>
          </a:p>
        </p:txBody>
      </p:sp>
    </p:spTree>
    <p:extLst>
      <p:ext uri="{BB962C8B-B14F-4D97-AF65-F5344CB8AC3E}">
        <p14:creationId xmlns:p14="http://schemas.microsoft.com/office/powerpoint/2010/main" val="1261609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7</a:t>
            </a:fld>
            <a:endParaRPr lang="en-US"/>
          </a:p>
        </p:txBody>
      </p:sp>
    </p:spTree>
    <p:extLst>
      <p:ext uri="{BB962C8B-B14F-4D97-AF65-F5344CB8AC3E}">
        <p14:creationId xmlns:p14="http://schemas.microsoft.com/office/powerpoint/2010/main" val="76426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8</a:t>
            </a:fld>
            <a:endParaRPr lang="en-US"/>
          </a:p>
        </p:txBody>
      </p:sp>
    </p:spTree>
    <p:extLst>
      <p:ext uri="{BB962C8B-B14F-4D97-AF65-F5344CB8AC3E}">
        <p14:creationId xmlns:p14="http://schemas.microsoft.com/office/powerpoint/2010/main" val="288152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9</a:t>
            </a:fld>
            <a:endParaRPr lang="en-US"/>
          </a:p>
        </p:txBody>
      </p:sp>
    </p:spTree>
    <p:extLst>
      <p:ext uri="{BB962C8B-B14F-4D97-AF65-F5344CB8AC3E}">
        <p14:creationId xmlns:p14="http://schemas.microsoft.com/office/powerpoint/2010/main" val="99305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go from the bottom up. We’ll start by looking at a report for a single test, continue by looking at the report library which contains all the reports and review it’s customizing features &amp; then look at 2 more views which help finding problems – the heatmap which shows health according to test &amp; device &amp; the CI Dashboard which shows progress per the dev cycle. </a:t>
            </a:r>
          </a:p>
        </p:txBody>
      </p:sp>
      <p:sp>
        <p:nvSpPr>
          <p:cNvPr id="4" name="Slide Number Placeholder 3"/>
          <p:cNvSpPr>
            <a:spLocks noGrp="1"/>
          </p:cNvSpPr>
          <p:nvPr>
            <p:ph type="sldNum" sz="quarter" idx="10"/>
          </p:nvPr>
        </p:nvSpPr>
        <p:spPr/>
        <p:txBody>
          <a:bodyPr/>
          <a:lstStyle/>
          <a:p>
            <a:pPr>
              <a:defRPr/>
            </a:pPr>
            <a:fld id="{76DB4B07-E1DE-4194-A4C3-EDACDBBE005F}" type="slidenum">
              <a:rPr lang="en-US" smtClean="0"/>
              <a:pPr>
                <a:defRPr/>
              </a:pPr>
              <a:t>10</a:t>
            </a:fld>
            <a:endParaRPr lang="en-US"/>
          </a:p>
        </p:txBody>
      </p:sp>
    </p:spTree>
    <p:extLst>
      <p:ext uri="{BB962C8B-B14F-4D97-AF65-F5344CB8AC3E}">
        <p14:creationId xmlns:p14="http://schemas.microsoft.com/office/powerpoint/2010/main" val="943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050" y="0"/>
            <a:ext cx="122062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2163" y="685800"/>
            <a:ext cx="4953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92877" y="4119936"/>
            <a:ext cx="7128498" cy="739811"/>
          </a:xfrm>
          <a:solidFill>
            <a:srgbClr val="A6A6A6">
              <a:alpha val="25098"/>
            </a:srgbClr>
          </a:solidFill>
          <a:ln>
            <a:noFill/>
          </a:ln>
        </p:spPr>
        <p:txBody>
          <a:bodyPr anchor="b"/>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2876" y="4859748"/>
            <a:ext cx="7128498" cy="532435"/>
          </a:xfrm>
          <a:solidFill>
            <a:srgbClr val="2F5597">
              <a:alpha val="50196"/>
            </a:srgb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p:cNvSpPr>
            <a:spLocks noGrp="1"/>
          </p:cNvSpPr>
          <p:nvPr>
            <p:ph type="ftr" sz="quarter" idx="10"/>
          </p:nvPr>
        </p:nvSpPr>
        <p:spPr/>
        <p:txBody>
          <a:bodyPr/>
          <a:lstStyle>
            <a:lvl1pPr>
              <a:defRPr/>
            </a:lvl1pPr>
          </a:lstStyle>
          <a:p>
            <a:pPr>
              <a:defRPr/>
            </a:pPr>
            <a:r>
              <a:rPr lang="en-US"/>
              <a:t>© 2015, Perfecto Mobile Ltd.  All Rights Reserved.  </a:t>
            </a:r>
          </a:p>
        </p:txBody>
      </p:sp>
    </p:spTree>
    <p:extLst>
      <p:ext uri="{BB962C8B-B14F-4D97-AF65-F5344CB8AC3E}">
        <p14:creationId xmlns:p14="http://schemas.microsoft.com/office/powerpoint/2010/main" val="149409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44CCD6-E0C4-4A30-9720-D14D2128FF79}"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65665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947073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44CCD6-E0C4-4A30-9720-D14D2128FF79}"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41403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44CCD6-E0C4-4A30-9720-D14D2128FF79}"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55447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44CCD6-E0C4-4A30-9720-D14D2128FF79}" type="datetimeFigureOut">
              <a:rPr lang="en-US" smtClean="0"/>
              <a:t>12/10/2018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94447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4CCD6-E0C4-4A30-9720-D14D2128FF79}" type="datetimeFigureOut">
              <a:rPr lang="en-US" smtClean="0"/>
              <a:t>12/10/2018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69753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CCD6-E0C4-4A30-9720-D14D2128FF79}" type="datetimeFigureOut">
              <a:rPr lang="en-US" smtClean="0"/>
              <a:t>12/10/2018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263447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211558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44CCD6-E0C4-4A30-9720-D14D2128FF79}"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3954040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70112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8344EA-A35B-477D-AA13-40B60752C66D}" type="datetime1">
              <a:rPr lang="en-US"/>
              <a:pPr>
                <a:defRPr/>
              </a:pPr>
              <a:t>12/10/2018</a:t>
            </a:fld>
            <a:endParaRPr lang="en-US"/>
          </a:p>
        </p:txBody>
      </p:sp>
      <p:sp>
        <p:nvSpPr>
          <p:cNvPr id="5" name="Slide Number Placeholder 5"/>
          <p:cNvSpPr>
            <a:spLocks noGrp="1"/>
          </p:cNvSpPr>
          <p:nvPr>
            <p:ph type="sldNum" sz="quarter" idx="11"/>
          </p:nvPr>
        </p:nvSpPr>
        <p:spPr/>
        <p:txBody>
          <a:bodyPr/>
          <a:lstStyle>
            <a:lvl1pPr>
              <a:defRPr/>
            </a:lvl1pPr>
          </a:lstStyle>
          <a:p>
            <a:pPr>
              <a:defRPr/>
            </a:pPr>
            <a:fld id="{FBFFF966-70DD-4CC3-AB8F-F21A10ACC46A}" type="slidenum">
              <a:rPr lang="en-US"/>
              <a:pPr>
                <a:defRPr/>
              </a:pPr>
              <a:t>‹#›</a:t>
            </a:fld>
            <a:endParaRPr lang="en-US"/>
          </a:p>
        </p:txBody>
      </p:sp>
      <p:sp>
        <p:nvSpPr>
          <p:cNvPr id="6"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0642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CCD6-E0C4-4A30-9720-D14D2128FF79}"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F891A-329E-471F-8900-A7BA9E338423}" type="slidenum">
              <a:rPr lang="en-US" smtClean="0"/>
              <a:t>‹#›</a:t>
            </a:fld>
            <a:endParaRPr lang="en-US"/>
          </a:p>
        </p:txBody>
      </p:sp>
    </p:spTree>
    <p:extLst>
      <p:ext uri="{BB962C8B-B14F-4D97-AF65-F5344CB8AC3E}">
        <p14:creationId xmlns:p14="http://schemas.microsoft.com/office/powerpoint/2010/main" val="136865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93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8"/>
            <a:ext cx="121920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31763"/>
            <a:ext cx="5076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43648" y="2896797"/>
            <a:ext cx="6999174" cy="739811"/>
          </a:xfrm>
          <a:noFill/>
          <a:ln>
            <a:noFill/>
          </a:ln>
        </p:spPr>
        <p:txBody>
          <a:bodyPr anchor="b"/>
          <a:lstStyle>
            <a:lvl1pPr algn="l">
              <a:defRPr sz="4000">
                <a:solidFill>
                  <a:schemeClr val="accent5">
                    <a:lumMod val="50000"/>
                  </a:schemeClr>
                </a:solidFill>
              </a:defRPr>
            </a:lvl1pPr>
          </a:lstStyle>
          <a:p>
            <a:r>
              <a:rPr lang="en-US"/>
              <a:t>Click to edit Master title style</a:t>
            </a:r>
          </a:p>
        </p:txBody>
      </p:sp>
      <p:sp>
        <p:nvSpPr>
          <p:cNvPr id="3" name="Subtitle 2"/>
          <p:cNvSpPr>
            <a:spLocks noGrp="1"/>
          </p:cNvSpPr>
          <p:nvPr>
            <p:ph type="subTitle" idx="1"/>
          </p:nvPr>
        </p:nvSpPr>
        <p:spPr>
          <a:xfrm>
            <a:off x="4743648" y="3636608"/>
            <a:ext cx="4386407" cy="532435"/>
          </a:xfrm>
          <a:noFill/>
          <a:ln>
            <a:noFill/>
          </a:ln>
        </p:spPr>
        <p:txBody>
          <a:bodyPr/>
          <a:lstStyle>
            <a:lvl1pPr marL="0" indent="0" algn="l">
              <a:buNone/>
              <a:defRPr sz="2400" i="1">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p:cNvSpPr>
            <a:spLocks noGrp="1"/>
          </p:cNvSpPr>
          <p:nvPr>
            <p:ph type="ftr" sz="quarter" idx="10"/>
          </p:nvPr>
        </p:nvSpPr>
        <p:spPr/>
        <p:txBody>
          <a:bodyPr/>
          <a:lstStyle>
            <a:lvl1pPr>
              <a:defRPr/>
            </a:lvl1pPr>
          </a:lstStyle>
          <a:p>
            <a:pPr>
              <a:defRPr/>
            </a:pPr>
            <a:r>
              <a:rPr lang="en-US"/>
              <a:t>© 2015, Perfecto Mobile Ltd.  All Rights Reserved.  </a:t>
            </a:r>
          </a:p>
        </p:txBody>
      </p:sp>
    </p:spTree>
    <p:extLst>
      <p:ext uri="{BB962C8B-B14F-4D97-AF65-F5344CB8AC3E}">
        <p14:creationId xmlns:p14="http://schemas.microsoft.com/office/powerpoint/2010/main" val="3418076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5B990B-07F6-4AB5-ABA9-BB062182FC60}" type="datetime1">
              <a:rPr lang="en-US" smtClean="0"/>
              <a:pPr>
                <a:defRPr/>
              </a:pPr>
              <a:t>12/10/2018</a:t>
            </a:fld>
            <a:endParaRPr lang="en-US"/>
          </a:p>
        </p:txBody>
      </p:sp>
      <p:sp>
        <p:nvSpPr>
          <p:cNvPr id="5" name="Slide Number Placeholder 5"/>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6"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42555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5573713" y="609600"/>
            <a:ext cx="6618287" cy="24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9AB502-1BC9-4221-AD96-CD5F8C658D6E}" type="datetime1">
              <a:rPr lang="en-US" smtClean="0"/>
              <a:pPr>
                <a:defRPr/>
              </a:pPr>
              <a:t>12/10/2018</a:t>
            </a:fld>
            <a:endParaRPr lang="en-US"/>
          </a:p>
        </p:txBody>
      </p:sp>
      <p:sp>
        <p:nvSpPr>
          <p:cNvPr id="6" name="Slide Number Placeholder 5"/>
          <p:cNvSpPr>
            <a:spLocks noGrp="1"/>
          </p:cNvSpPr>
          <p:nvPr>
            <p:ph type="sldNum" sz="quarter" idx="11"/>
          </p:nvPr>
        </p:nvSpPr>
        <p:spPr/>
        <p:txBody>
          <a:bodyPr/>
          <a:lstStyle>
            <a:lvl1pPr>
              <a:defRPr/>
            </a:lvl1pPr>
          </a:lstStyle>
          <a:p>
            <a:fld id="{10F82533-859B-AE4E-A5A3-B3C405181B90}" type="slidenum">
              <a:rPr lang="en-US" smtClean="0"/>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689085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p:cNvSpPr txBox="1">
            <a:spLocks/>
          </p:cNvSpPr>
          <p:nvPr/>
        </p:nvSpPr>
        <p:spPr bwMode="auto">
          <a:xfrm>
            <a:off x="447675" y="512763"/>
            <a:ext cx="51165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fontAlgn="base">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2pPr>
            <a:lvl3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3pPr>
            <a:lvl4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4pPr>
            <a:lvl5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a:lstStyle>
          <a:p>
            <a:pPr defTabSz="914400" eaLnBrk="1" hangingPunct="1">
              <a:defRPr/>
            </a:pPr>
            <a:r>
              <a:rPr lang="en-US" sz="1600" b="0"/>
              <a:t>Click to edit Master sub-title style</a:t>
            </a:r>
          </a:p>
        </p:txBody>
      </p:sp>
      <p:sp>
        <p:nvSpPr>
          <p:cNvPr id="2" name="Title 1"/>
          <p:cNvSpPr>
            <a:spLocks noGrp="1"/>
          </p:cNvSpPr>
          <p:nvPr>
            <p:ph type="title"/>
          </p:nvPr>
        </p:nvSpPr>
        <p:spPr>
          <a:xfrm>
            <a:off x="446926" y="164388"/>
            <a:ext cx="5116513" cy="34777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FAEAD8-E34D-4777-BEF1-1BAE2C5ABF1C}" type="datetime1">
              <a:rPr lang="en-US" smtClean="0"/>
              <a:pPr>
                <a:defRPr/>
              </a:pPr>
              <a:t>12/10/2018</a:t>
            </a:fld>
            <a:endParaRPr lang="en-US"/>
          </a:p>
        </p:txBody>
      </p:sp>
      <p:sp>
        <p:nvSpPr>
          <p:cNvPr id="6" name="Slide Number Placeholder 5"/>
          <p:cNvSpPr>
            <a:spLocks noGrp="1"/>
          </p:cNvSpPr>
          <p:nvPr>
            <p:ph type="sldNum" sz="quarter" idx="11"/>
          </p:nvPr>
        </p:nvSpPr>
        <p:spPr/>
        <p:txBody>
          <a:bodyPr/>
          <a:lstStyle>
            <a:lvl1pPr>
              <a:defRPr/>
            </a:lvl1pPr>
          </a:lstStyle>
          <a:p>
            <a:fld id="{10F82533-859B-AE4E-A5A3-B3C405181B90}" type="slidenum">
              <a:rPr lang="en-US" smtClean="0"/>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6344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FD9AF3F1-A2A1-47B7-9E66-0FA4A0A65E78}" type="datetime1">
              <a:rPr lang="en-US" smtClean="0"/>
              <a:pPr>
                <a:defRPr/>
              </a:pPr>
              <a:t>12/10/2018</a:t>
            </a:fld>
            <a:endParaRPr lang="en-US"/>
          </a:p>
        </p:txBody>
      </p:sp>
      <p:sp>
        <p:nvSpPr>
          <p:cNvPr id="6" name="Slide Number Placeholder 6"/>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961596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58738"/>
            <a:ext cx="5116513" cy="793750"/>
          </a:xfrm>
        </p:spPr>
        <p:txBody>
          <a:bodyPr/>
          <a:lstStyle>
            <a:lvl1pPr>
              <a:defRPr sz="2800"/>
            </a:lvl1pPr>
          </a:lstStyle>
          <a:p>
            <a:r>
              <a:rPr lang="en-US"/>
              <a:t>Click to edit Master title style</a:t>
            </a:r>
          </a:p>
        </p:txBody>
      </p:sp>
      <p:sp>
        <p:nvSpPr>
          <p:cNvPr id="7" name="Date Placeholder 6"/>
          <p:cNvSpPr>
            <a:spLocks noGrp="1"/>
          </p:cNvSpPr>
          <p:nvPr>
            <p:ph type="dt" sz="half" idx="10"/>
          </p:nvPr>
        </p:nvSpPr>
        <p:spPr/>
        <p:txBody>
          <a:bodyPr/>
          <a:lstStyle>
            <a:lvl1pPr>
              <a:defRPr/>
            </a:lvl1pPr>
          </a:lstStyle>
          <a:p>
            <a:pPr>
              <a:defRPr/>
            </a:pPr>
            <a:fld id="{ECFC067C-833F-4F87-82F1-63BA0BB37808}" type="datetime1">
              <a:rPr lang="en-US" smtClean="0"/>
              <a:pPr>
                <a:defRPr/>
              </a:pPr>
              <a:t>12/10/2018</a:t>
            </a:fld>
            <a:endParaRPr lang="en-US"/>
          </a:p>
        </p:txBody>
      </p:sp>
      <p:sp>
        <p:nvSpPr>
          <p:cNvPr id="8" name="Slide Number Placeholder 8"/>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9"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702091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6332DA9-9025-4F7D-AB46-A44668CC2144}" type="datetime1">
              <a:rPr lang="en-US" smtClean="0"/>
              <a:pPr>
                <a:defRPr/>
              </a:pPr>
              <a:t>12/10/2018</a:t>
            </a:fld>
            <a:endParaRPr lang="en-US"/>
          </a:p>
        </p:txBody>
      </p:sp>
      <p:sp>
        <p:nvSpPr>
          <p:cNvPr id="4" name="Slide Number Placeholder 4"/>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79819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12192000" cy="110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6"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AD5AC445-A61F-4BBF-ADA7-4C58F9C548C3}" type="datetime1">
              <a:rPr lang="en-US" smtClean="0"/>
              <a:pPr>
                <a:defRPr/>
              </a:pPr>
              <a:t>12/10/2018</a:t>
            </a:fld>
            <a:endParaRPr lang="en-US"/>
          </a:p>
        </p:txBody>
      </p:sp>
      <p:sp>
        <p:nvSpPr>
          <p:cNvPr id="4" name="Slide Number Placeholder 3"/>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2531445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352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352051"/>
            <a:ext cx="3932237" cy="4516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457200" y="58738"/>
            <a:ext cx="5116513" cy="793750"/>
          </a:xfrm>
        </p:spPr>
        <p:txBody>
          <a:bodyPr/>
          <a:lstStyle>
            <a:lvl1pPr>
              <a:defRPr sz="2800"/>
            </a:lvl1pPr>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fld id="{DEB93A4E-7445-4C36-BCE9-EEE44F64EB46}" type="datetime1">
              <a:rPr lang="en-US" smtClean="0"/>
              <a:pPr>
                <a:defRPr/>
              </a:pPr>
              <a:t>12/10/2018</a:t>
            </a:fld>
            <a:endParaRPr lang="en-US"/>
          </a:p>
        </p:txBody>
      </p:sp>
      <p:sp>
        <p:nvSpPr>
          <p:cNvPr id="6" name="Slide Number Placeholder 6"/>
          <p:cNvSpPr>
            <a:spLocks noGrp="1"/>
          </p:cNvSpPr>
          <p:nvPr>
            <p:ph type="sldNum" sz="quarter" idx="11"/>
          </p:nvPr>
        </p:nvSpPr>
        <p:spPr/>
        <p:txBody>
          <a:bodyPr/>
          <a:lstStyle>
            <a:lvl1pPr>
              <a:defRPr/>
            </a:lvl1pPr>
          </a:lstStyle>
          <a:p>
            <a:fld id="{10F82533-859B-AE4E-A5A3-B3C405181B90}" type="slidenum">
              <a:rPr lang="en-US" smtClean="0"/>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37777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p:cNvSpPr txBox="1">
            <a:spLocks/>
          </p:cNvSpPr>
          <p:nvPr userDrawn="1"/>
        </p:nvSpPr>
        <p:spPr bwMode="auto">
          <a:xfrm>
            <a:off x="447675" y="512763"/>
            <a:ext cx="51165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fontAlgn="base">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2pPr>
            <a:lvl3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3pPr>
            <a:lvl4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4pPr>
            <a:lvl5pPr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a:lstStyle>
          <a:p>
            <a:pPr defTabSz="914400" eaLnBrk="1" hangingPunct="1">
              <a:defRPr/>
            </a:pPr>
            <a:r>
              <a:rPr lang="en-US" sz="1600" b="0"/>
              <a:t>Click to edit Master sub-title style</a:t>
            </a:r>
          </a:p>
        </p:txBody>
      </p:sp>
      <p:sp>
        <p:nvSpPr>
          <p:cNvPr id="2" name="Title 1"/>
          <p:cNvSpPr>
            <a:spLocks noGrp="1"/>
          </p:cNvSpPr>
          <p:nvPr>
            <p:ph type="title"/>
          </p:nvPr>
        </p:nvSpPr>
        <p:spPr>
          <a:xfrm>
            <a:off x="446926" y="164388"/>
            <a:ext cx="5116513" cy="34777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E9BEA7A-53B4-41CA-8B81-9A9744D49E56}" type="datetime1">
              <a:rPr lang="en-US"/>
              <a:pPr>
                <a:defRPr/>
              </a:pPr>
              <a:t>12/10/2018</a:t>
            </a:fld>
            <a:endParaRPr lang="en-US"/>
          </a:p>
        </p:txBody>
      </p:sp>
      <p:sp>
        <p:nvSpPr>
          <p:cNvPr id="6" name="Slide Number Placeholder 5"/>
          <p:cNvSpPr>
            <a:spLocks noGrp="1"/>
          </p:cNvSpPr>
          <p:nvPr>
            <p:ph type="sldNum" sz="quarter" idx="11"/>
          </p:nvPr>
        </p:nvSpPr>
        <p:spPr/>
        <p:txBody>
          <a:bodyPr/>
          <a:lstStyle>
            <a:lvl1pPr>
              <a:defRPr/>
            </a:lvl1pPr>
          </a:lstStyle>
          <a:p>
            <a:pPr>
              <a:defRPr/>
            </a:pPr>
            <a:fld id="{F37F4E1C-FC70-4983-8161-29EC859FBA07}"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3107473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3212674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76955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235953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0"/>
            <a:ext cx="12268473" cy="690715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1272"/>
          <a:stretch/>
        </p:blipFill>
        <p:spPr>
          <a:xfrm>
            <a:off x="-11678" y="-2"/>
            <a:ext cx="12203679" cy="232036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48" y="277994"/>
            <a:ext cx="2200547" cy="962739"/>
          </a:xfrm>
          <a:prstGeom prst="rect">
            <a:avLst/>
          </a:prstGeom>
        </p:spPr>
      </p:pic>
      <p:pic>
        <p:nvPicPr>
          <p:cNvPr id="20" name="Picture 19"/>
          <p:cNvPicPr>
            <a:picLocks noChangeAspect="1"/>
          </p:cNvPicPr>
          <p:nvPr/>
        </p:nvPicPr>
        <p:blipFill>
          <a:blip r:embed="rId5"/>
          <a:stretch>
            <a:fillRect/>
          </a:stretch>
        </p:blipFill>
        <p:spPr>
          <a:xfrm>
            <a:off x="6062133" y="3403600"/>
            <a:ext cx="50800" cy="50800"/>
          </a:xfrm>
          <a:prstGeom prst="rect">
            <a:avLst/>
          </a:prstGeom>
        </p:spPr>
      </p:pic>
      <p:pic>
        <p:nvPicPr>
          <p:cNvPr id="22" name="Picture 21"/>
          <p:cNvPicPr>
            <a:picLocks noChangeAspect="1"/>
          </p:cNvPicPr>
          <p:nvPr/>
        </p:nvPicPr>
        <p:blipFill>
          <a:blip r:embed="rId5"/>
          <a:stretch>
            <a:fillRect/>
          </a:stretch>
        </p:blipFill>
        <p:spPr>
          <a:xfrm>
            <a:off x="6062133" y="3403600"/>
            <a:ext cx="50800" cy="50800"/>
          </a:xfrm>
          <a:prstGeom prst="rect">
            <a:avLst/>
          </a:prstGeom>
        </p:spPr>
      </p:pic>
      <p:sp>
        <p:nvSpPr>
          <p:cNvPr id="2" name="Title 1"/>
          <p:cNvSpPr>
            <a:spLocks noGrp="1"/>
          </p:cNvSpPr>
          <p:nvPr>
            <p:ph type="ctrTitle" hasCustomPrompt="1"/>
          </p:nvPr>
        </p:nvSpPr>
        <p:spPr>
          <a:xfrm>
            <a:off x="914400" y="2350441"/>
            <a:ext cx="10363200" cy="1470025"/>
          </a:xfrm>
        </p:spPr>
        <p:txBody>
          <a:bodyPr/>
          <a:lstStyle>
            <a:lvl1pPr algn="ctr">
              <a:defRPr sz="3600" b="0" i="0">
                <a:latin typeface="Avenir Black"/>
                <a:cs typeface="Avenir Black"/>
              </a:defRPr>
            </a:lvl1pPr>
          </a:lstStyle>
          <a:p>
            <a:r>
              <a:rPr lang="en-US"/>
              <a:t>Click to edit Master Title Style</a:t>
            </a:r>
          </a:p>
        </p:txBody>
      </p:sp>
      <p:pic>
        <p:nvPicPr>
          <p:cNvPr id="13" name="Picture 12"/>
          <p:cNvPicPr>
            <a:picLocks noChangeAspect="1"/>
          </p:cNvPicPr>
          <p:nvPr userDrawn="1"/>
        </p:nvPicPr>
        <p:blipFill>
          <a:blip r:embed="rId3"/>
          <a:stretch>
            <a:fillRect/>
          </a:stretch>
        </p:blipFill>
        <p:spPr>
          <a:xfrm>
            <a:off x="-11678" y="-2"/>
            <a:ext cx="12203679" cy="2290843"/>
          </a:xfrm>
          <a:prstGeom prst="rect">
            <a:avLst/>
          </a:prstGeom>
        </p:spPr>
      </p:pic>
      <p:pic>
        <p:nvPicPr>
          <p:cNvPr id="15" name="Picture 14"/>
          <p:cNvPicPr>
            <a:picLocks noChangeAspect="1"/>
          </p:cNvPicPr>
          <p:nvPr userDrawn="1"/>
        </p:nvPicPr>
        <p:blipFill>
          <a:blip r:embed="rId3"/>
          <a:stretch>
            <a:fillRect/>
          </a:stretch>
        </p:blipFill>
        <p:spPr>
          <a:xfrm rot="10800000">
            <a:off x="-1" y="5999362"/>
            <a:ext cx="12203679" cy="892051"/>
          </a:xfrm>
          <a:prstGeom prst="rect">
            <a:avLst/>
          </a:prstGeom>
        </p:spPr>
      </p:pic>
      <p:pic>
        <p:nvPicPr>
          <p:cNvPr id="16" name="Picture 15" descr="forslid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2"/>
            <a:ext cx="3393660" cy="1147460"/>
          </a:xfrm>
          <a:prstGeom prst="rect">
            <a:avLst/>
          </a:prstGeom>
        </p:spPr>
      </p:pic>
    </p:spTree>
    <p:extLst>
      <p:ext uri="{BB962C8B-B14F-4D97-AF65-F5344CB8AC3E}">
        <p14:creationId xmlns:p14="http://schemas.microsoft.com/office/powerpoint/2010/main" val="337853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EFA08A-CFDB-5A4F-BF4E-8AC9762AF00D}"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591812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42793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EFA08A-CFDB-5A4F-BF4E-8AC9762AF00D}"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66035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EFA08A-CFDB-5A4F-BF4E-8AC9762AF00D}"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59540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EFA08A-CFDB-5A4F-BF4E-8AC9762AF00D}" type="datetimeFigureOut">
              <a:rPr lang="en-US" smtClean="0"/>
              <a:t>12/10/2018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3844905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EFA08A-CFDB-5A4F-BF4E-8AC9762AF00D}" type="datetimeFigureOut">
              <a:rPr lang="en-US" smtClean="0"/>
              <a:t>12/10/2018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41365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BE4D628-BE8A-4554-9E91-23408D83E913}" type="datetime1">
              <a:rPr lang="en-US"/>
              <a:pPr>
                <a:defRPr/>
              </a:pPr>
              <a:t>12/10/2018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0851A43C-B33B-4C00-AAC2-BA99AF3E67E6}"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9085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FA08A-CFDB-5A4F-BF4E-8AC9762AF00D}" type="datetimeFigureOut">
              <a:rPr lang="en-US" smtClean="0"/>
              <a:t>12/10/2018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64285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FA08A-CFDB-5A4F-BF4E-8AC9762AF00D}"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2776204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EFA08A-CFDB-5A4F-BF4E-8AC9762AF00D}"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608192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08221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FA08A-CFDB-5A4F-BF4E-8AC9762AF00D}"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7F375-5A2C-1149-B3FA-2917D53C3E5E}" type="slidenum">
              <a:rPr lang="en-US" smtClean="0"/>
              <a:t>‹#›</a:t>
            </a:fld>
            <a:endParaRPr lang="en-US"/>
          </a:p>
        </p:txBody>
      </p:sp>
    </p:spTree>
    <p:extLst>
      <p:ext uri="{BB962C8B-B14F-4D97-AF65-F5344CB8AC3E}">
        <p14:creationId xmlns:p14="http://schemas.microsoft.com/office/powerpoint/2010/main" val="13313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561473" y="365125"/>
            <a:ext cx="5117431" cy="794119"/>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vl1pPr>
          </a:lstStyle>
          <a:p>
            <a:pPr>
              <a:defRPr/>
            </a:pPr>
            <a:fld id="{CB8CA68B-B28D-4561-9E94-301202BA0424}" type="datetime1">
              <a:rPr lang="en-US"/>
              <a:pPr>
                <a:defRPr/>
              </a:pPr>
              <a:t>12/10/2018</a:t>
            </a:fld>
            <a:endParaRPr lang="en-US"/>
          </a:p>
        </p:txBody>
      </p:sp>
      <p:sp>
        <p:nvSpPr>
          <p:cNvPr id="8" name="Slide Number Placeholder 8"/>
          <p:cNvSpPr>
            <a:spLocks noGrp="1"/>
          </p:cNvSpPr>
          <p:nvPr>
            <p:ph type="sldNum" sz="quarter" idx="11"/>
          </p:nvPr>
        </p:nvSpPr>
        <p:spPr/>
        <p:txBody>
          <a:bodyPr/>
          <a:lstStyle>
            <a:lvl1pPr>
              <a:defRPr/>
            </a:lvl1pPr>
          </a:lstStyle>
          <a:p>
            <a:pPr>
              <a:defRPr/>
            </a:pPr>
            <a:fld id="{DC8FEC0A-1501-4F7D-96F1-E0C64B1544A8}" type="slidenum">
              <a:rPr lang="en-US"/>
              <a:pPr>
                <a:defRPr/>
              </a:pPr>
              <a:t>‹#›</a:t>
            </a:fld>
            <a:endParaRPr lang="en-US"/>
          </a:p>
        </p:txBody>
      </p:sp>
      <p:sp>
        <p:nvSpPr>
          <p:cNvPr id="9"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2016, Perfecto Mobile Ltd.  All Rights Reserved.  </a:t>
            </a:r>
          </a:p>
        </p:txBody>
      </p:sp>
    </p:spTree>
    <p:extLst>
      <p:ext uri="{BB962C8B-B14F-4D97-AF65-F5344CB8AC3E}">
        <p14:creationId xmlns:p14="http://schemas.microsoft.com/office/powerpoint/2010/main" val="192097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6C92FD96-DDCC-4603-81FB-0174BC4556FB}" type="datetime1">
              <a:rPr lang="en-US"/>
              <a:pPr>
                <a:defRPr/>
              </a:pPr>
              <a:t>12/10/2018</a:t>
            </a:fld>
            <a:endParaRPr lang="en-US"/>
          </a:p>
        </p:txBody>
      </p:sp>
      <p:sp>
        <p:nvSpPr>
          <p:cNvPr id="4" name="Slide Number Placeholder 4"/>
          <p:cNvSpPr>
            <a:spLocks noGrp="1"/>
          </p:cNvSpPr>
          <p:nvPr>
            <p:ph type="sldNum" sz="quarter" idx="11"/>
          </p:nvPr>
        </p:nvSpPr>
        <p:spPr/>
        <p:txBody>
          <a:bodyPr/>
          <a:lstStyle>
            <a:lvl1pPr>
              <a:defRPr/>
            </a:lvl1pPr>
          </a:lstStyle>
          <a:p>
            <a:pPr>
              <a:defRPr/>
            </a:pPr>
            <a:fld id="{E1CB95C6-5AD3-4EF1-81EB-2F6DB5F1803A}"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419947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304800"/>
            <a:ext cx="12192000" cy="110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46" eaLnBrk="1" fontAlgn="auto" hangingPunct="1">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lstStyle>
          <a:p>
            <a:pPr>
              <a:defRPr/>
            </a:pPr>
            <a:fld id="{B7B8CF39-F112-4526-B332-2671558EFEEC}" type="datetime1">
              <a:rPr lang="en-US"/>
              <a:pPr>
                <a:defRPr/>
              </a:pPr>
              <a:t>12/10/2018</a:t>
            </a:fld>
            <a:endParaRPr lang="en-US"/>
          </a:p>
        </p:txBody>
      </p:sp>
      <p:sp>
        <p:nvSpPr>
          <p:cNvPr id="4" name="Slide Number Placeholder 3"/>
          <p:cNvSpPr>
            <a:spLocks noGrp="1"/>
          </p:cNvSpPr>
          <p:nvPr>
            <p:ph type="sldNum" sz="quarter" idx="11"/>
          </p:nvPr>
        </p:nvSpPr>
        <p:spPr/>
        <p:txBody>
          <a:bodyPr/>
          <a:lstStyle>
            <a:lvl1pPr>
              <a:defRPr/>
            </a:lvl1pPr>
          </a:lstStyle>
          <a:p>
            <a:pPr>
              <a:defRPr/>
            </a:pPr>
            <a:fld id="{B14045DC-0AB2-46EA-9556-273E48003608}" type="slidenum">
              <a:rPr lang="en-US"/>
              <a:pPr>
                <a:defRPr/>
              </a:pPr>
              <a:t>‹#›</a:t>
            </a:fld>
            <a:endParaRPr lang="en-US"/>
          </a:p>
        </p:txBody>
      </p:sp>
      <p:sp>
        <p:nvSpPr>
          <p:cNvPr id="5"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57783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352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352051"/>
            <a:ext cx="3932237" cy="4516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p:cNvSpPr>
            <a:spLocks noGrp="1"/>
          </p:cNvSpPr>
          <p:nvPr>
            <p:ph type="title"/>
          </p:nvPr>
        </p:nvSpPr>
        <p:spPr>
          <a:xfrm>
            <a:off x="561473" y="365125"/>
            <a:ext cx="5117431" cy="794119"/>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pPr>
              <a:defRPr/>
            </a:pPr>
            <a:fld id="{F91D6BC6-5FE5-406A-92A3-68DE294629FC}" type="datetime1">
              <a:rPr lang="en-US"/>
              <a:pPr>
                <a:defRPr/>
              </a:pPr>
              <a:t>12/10/2018</a:t>
            </a:fld>
            <a:endParaRPr lang="en-US"/>
          </a:p>
        </p:txBody>
      </p:sp>
      <p:sp>
        <p:nvSpPr>
          <p:cNvPr id="6" name="Slide Number Placeholder 6"/>
          <p:cNvSpPr>
            <a:spLocks noGrp="1"/>
          </p:cNvSpPr>
          <p:nvPr>
            <p:ph type="sldNum" sz="quarter" idx="11"/>
          </p:nvPr>
        </p:nvSpPr>
        <p:spPr/>
        <p:txBody>
          <a:bodyPr/>
          <a:lstStyle>
            <a:lvl1pPr>
              <a:defRPr/>
            </a:lvl1pPr>
          </a:lstStyle>
          <a:p>
            <a:pPr>
              <a:defRPr/>
            </a:pPr>
            <a:fld id="{D4902B7B-1BFC-462E-A7D4-BAF90C11A9CE}" type="slidenum">
              <a:rPr lang="en-US"/>
              <a:pPr>
                <a:defRPr/>
              </a:pPr>
              <a:t>‹#›</a:t>
            </a:fld>
            <a:endParaRPr lang="en-US"/>
          </a:p>
        </p:txBody>
      </p:sp>
      <p:sp>
        <p:nvSpPr>
          <p:cNvPr id="7" name="Footer Placeholder 4"/>
          <p:cNvSpPr>
            <a:spLocks noGrp="1"/>
          </p:cNvSpPr>
          <p:nvPr>
            <p:ph type="ftr" sz="quarter" idx="12"/>
          </p:nvPr>
        </p:nvSpPr>
        <p:spPr>
          <a:xfrm>
            <a:off x="4038600" y="6643688"/>
            <a:ext cx="4114800" cy="284162"/>
          </a:xfrm>
        </p:spPr>
        <p:txBody>
          <a:bodyPr/>
          <a:lstStyle>
            <a:lvl1pPr algn="ctr">
              <a:defRPr sz="900">
                <a:solidFill>
                  <a:schemeClr val="bg1"/>
                </a:solidFill>
              </a:defRPr>
            </a:lvl1pPr>
          </a:lstStyle>
          <a:p>
            <a:pPr>
              <a:defRPr/>
            </a:pPr>
            <a:r>
              <a:rPr lang="en-US"/>
              <a:t>© 2015, Perfecto Mobile Ltd.  All Rights Reserved.  </a:t>
            </a:r>
          </a:p>
        </p:txBody>
      </p:sp>
    </p:spTree>
    <p:extLst>
      <p:ext uri="{BB962C8B-B14F-4D97-AF65-F5344CB8AC3E}">
        <p14:creationId xmlns:p14="http://schemas.microsoft.com/office/powerpoint/2010/main" val="127752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 2015, Perfecto Mobile Ltd.  All Rights Reserved.  </a:t>
            </a:r>
          </a:p>
        </p:txBody>
      </p:sp>
      <p:sp>
        <p:nvSpPr>
          <p:cNvPr id="4" name="Date Placeholder 3"/>
          <p:cNvSpPr>
            <a:spLocks noGrp="1"/>
          </p:cNvSpPr>
          <p:nvPr>
            <p:ph type="dt" sz="half" idx="11"/>
          </p:nvPr>
        </p:nvSpPr>
        <p:spPr/>
        <p:txBody>
          <a:bodyPr/>
          <a:lstStyle/>
          <a:p>
            <a:pPr>
              <a:defRPr/>
            </a:pPr>
            <a:fld id="{CAC0376C-FB6A-4421-B828-1878B320F0B6}" type="datetime1">
              <a:rPr lang="en-US" smtClean="0"/>
              <a:pPr>
                <a:defRPr/>
              </a:pPr>
              <a:t>12/10/2018</a:t>
            </a:fld>
            <a:endParaRPr lang="en-US"/>
          </a:p>
        </p:txBody>
      </p:sp>
      <p:sp>
        <p:nvSpPr>
          <p:cNvPr id="5" name="Slide Number Placeholder 4"/>
          <p:cNvSpPr>
            <a:spLocks noGrp="1"/>
          </p:cNvSpPr>
          <p:nvPr>
            <p:ph type="sldNum" sz="quarter" idx="12"/>
          </p:nvPr>
        </p:nvSpPr>
        <p:spPr/>
        <p:txBody>
          <a:bodyPr/>
          <a:lstStyle/>
          <a:p>
            <a:pPr>
              <a:defRPr/>
            </a:pPr>
            <a:fld id="{CB38A579-86A1-4ABB-A3DC-5CBB8D5A0743}" type="slidenum">
              <a:rPr lang="en-US" smtClean="0"/>
              <a:pPr>
                <a:defRPr/>
              </a:pPr>
              <a:t>‹#›</a:t>
            </a:fld>
            <a:endParaRPr lang="en-US"/>
          </a:p>
        </p:txBody>
      </p:sp>
    </p:spTree>
    <p:extLst>
      <p:ext uri="{BB962C8B-B14F-4D97-AF65-F5344CB8AC3E}">
        <p14:creationId xmlns:p14="http://schemas.microsoft.com/office/powerpoint/2010/main" val="352635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8738"/>
            <a:ext cx="51165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182688"/>
            <a:ext cx="10515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hape 4"/>
          <p:cNvSpPr/>
          <p:nvPr userDrawn="1"/>
        </p:nvSpPr>
        <p:spPr>
          <a:xfrm>
            <a:off x="0" y="165100"/>
            <a:ext cx="457200" cy="561975"/>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1029" name="Shape 108"/>
          <p:cNvSpPr>
            <a:spLocks noChangeShapeType="1"/>
          </p:cNvSpPr>
          <p:nvPr userDrawn="1"/>
        </p:nvSpPr>
        <p:spPr bwMode="auto">
          <a:xfrm flipV="1">
            <a:off x="5573713" y="700088"/>
            <a:ext cx="6610350" cy="20637"/>
          </a:xfrm>
          <a:prstGeom prst="line">
            <a:avLst/>
          </a:prstGeom>
          <a:noFill/>
          <a:ln w="28575">
            <a:solidFill>
              <a:srgbClr val="92D05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2" name="Shape 4"/>
          <p:cNvSpPr/>
          <p:nvPr userDrawn="1"/>
        </p:nvSpPr>
        <p:spPr>
          <a:xfrm>
            <a:off x="-28575" y="6716713"/>
            <a:ext cx="12220575" cy="157162"/>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5" name="Footer Placeholder 4"/>
          <p:cNvSpPr>
            <a:spLocks noGrp="1"/>
          </p:cNvSpPr>
          <p:nvPr>
            <p:ph type="ftr" sz="quarter" idx="3"/>
          </p:nvPr>
        </p:nvSpPr>
        <p:spPr>
          <a:xfrm>
            <a:off x="4038600" y="6640513"/>
            <a:ext cx="4114800" cy="284162"/>
          </a:xfrm>
          <a:prstGeom prst="rect">
            <a:avLst/>
          </a:prstGeom>
        </p:spPr>
        <p:txBody>
          <a:bodyPr vert="horz" lIns="91440" tIns="45720" rIns="91440" bIns="45720" rtlCol="0" anchor="ctr"/>
          <a:lstStyle>
            <a:lvl1pPr algn="ctr" defTabSz="584200" eaLnBrk="1" fontAlgn="auto" latinLnBrk="1">
              <a:spcBef>
                <a:spcPts val="0"/>
              </a:spcBef>
              <a:spcAft>
                <a:spcPts val="0"/>
              </a:spcAft>
              <a:defRPr sz="900">
                <a:solidFill>
                  <a:schemeClr val="bg1"/>
                </a:solidFill>
                <a:latin typeface="+mn-lt"/>
                <a:ea typeface="Sosa Regular"/>
                <a:cs typeface="Sosa Regular"/>
                <a:sym typeface="Sosa Regular"/>
              </a:defRPr>
            </a:lvl1pPr>
          </a:lstStyle>
          <a:p>
            <a:pPr>
              <a:defRPr/>
            </a:pPr>
            <a:r>
              <a:rPr lang="en-US"/>
              <a:t>© 2015, Perfecto Mobile Ltd.  All Rights Reserved.  </a:t>
            </a:r>
          </a:p>
        </p:txBody>
      </p:sp>
      <p:sp>
        <p:nvSpPr>
          <p:cNvPr id="4" name="Date Placeholder 3"/>
          <p:cNvSpPr>
            <a:spLocks noGrp="1"/>
          </p:cNvSpPr>
          <p:nvPr>
            <p:ph type="dt" sz="half" idx="2"/>
          </p:nvPr>
        </p:nvSpPr>
        <p:spPr>
          <a:xfrm>
            <a:off x="838200" y="6640513"/>
            <a:ext cx="2743200" cy="284162"/>
          </a:xfrm>
          <a:prstGeom prst="rect">
            <a:avLst/>
          </a:prstGeom>
        </p:spPr>
        <p:txBody>
          <a:bodyPr vert="horz" lIns="91440" tIns="45720" rIns="91440" bIns="45720" rtlCol="0" anchor="ctr"/>
          <a:lstStyle>
            <a:lvl1pPr algn="l" defTabSz="914346" eaLnBrk="1" fontAlgn="auto" hangingPunct="1">
              <a:spcBef>
                <a:spcPts val="0"/>
              </a:spcBef>
              <a:spcAft>
                <a:spcPts val="0"/>
              </a:spcAft>
              <a:defRPr sz="900">
                <a:solidFill>
                  <a:schemeClr val="bg1"/>
                </a:solidFill>
                <a:latin typeface="+mn-lt"/>
              </a:defRPr>
            </a:lvl1pPr>
          </a:lstStyle>
          <a:p>
            <a:pPr>
              <a:defRPr/>
            </a:pPr>
            <a:fld id="{CAC0376C-FB6A-4421-B828-1878B320F0B6}" type="datetime1">
              <a:rPr lang="en-US"/>
              <a:pPr>
                <a:defRPr/>
              </a:pPr>
              <a:t>12/10/2018</a:t>
            </a:fld>
            <a:endParaRPr lang="en-US"/>
          </a:p>
        </p:txBody>
      </p:sp>
      <p:sp>
        <p:nvSpPr>
          <p:cNvPr id="6" name="Slide Number Placeholder 5"/>
          <p:cNvSpPr>
            <a:spLocks noGrp="1"/>
          </p:cNvSpPr>
          <p:nvPr>
            <p:ph type="sldNum" sz="quarter" idx="4"/>
          </p:nvPr>
        </p:nvSpPr>
        <p:spPr>
          <a:xfrm>
            <a:off x="8610600" y="6651625"/>
            <a:ext cx="2743200" cy="249238"/>
          </a:xfrm>
          <a:prstGeom prst="rect">
            <a:avLst/>
          </a:prstGeom>
        </p:spPr>
        <p:txBody>
          <a:bodyPr vert="horz" lIns="91440" tIns="45720" rIns="91440" bIns="45720" rtlCol="0" anchor="ctr"/>
          <a:lstStyle>
            <a:lvl1pPr algn="r" defTabSz="914346" eaLnBrk="1" fontAlgn="auto" hangingPunct="1">
              <a:spcBef>
                <a:spcPts val="0"/>
              </a:spcBef>
              <a:spcAft>
                <a:spcPts val="0"/>
              </a:spcAft>
              <a:defRPr sz="900">
                <a:solidFill>
                  <a:schemeClr val="bg1"/>
                </a:solidFill>
                <a:latin typeface="+mn-lt"/>
              </a:defRPr>
            </a:lvl1pPr>
          </a:lstStyle>
          <a:p>
            <a:pPr>
              <a:defRPr/>
            </a:pPr>
            <a:fld id="{CB38A579-86A1-4ABB-A3DC-5CBB8D5A0743}" type="slidenum">
              <a:rPr lang="en-US"/>
              <a:pPr>
                <a:defRPr/>
              </a:pPr>
              <a:t>‹#›</a:t>
            </a:fld>
            <a:endParaRPr lang="en-US"/>
          </a:p>
        </p:txBody>
      </p:sp>
      <p:pic>
        <p:nvPicPr>
          <p:cNvPr id="1035" name="Picture 12"/>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0372725" y="52388"/>
            <a:ext cx="1627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6125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hdr="0"/>
  <p:txStyles>
    <p:titleStyle>
      <a:lvl1pPr algn="l" rtl="0" eaLnBrk="0" fontAlgn="base" hangingPunct="0">
        <a:lnSpc>
          <a:spcPct val="90000"/>
        </a:lnSpc>
        <a:spcBef>
          <a:spcPct val="0"/>
        </a:spcBef>
        <a:spcAft>
          <a:spcPct val="0"/>
        </a:spcAft>
        <a:defRPr sz="2400" b="1" kern="1200">
          <a:solidFill>
            <a:schemeClr val="tx1"/>
          </a:solidFill>
          <a:latin typeface="Source Sans Pro" charset="0"/>
          <a:ea typeface="Source Sans Pro" charset="0"/>
          <a:cs typeface="Source Sans Pro" charset="0"/>
        </a:defRPr>
      </a:lvl1pPr>
      <a:lvl2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2pPr>
      <a:lvl3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3pPr>
      <a:lvl4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4pPr>
      <a:lvl5pPr algn="l" rtl="0" eaLnBrk="0" fontAlgn="base" hangingPunct="0">
        <a:lnSpc>
          <a:spcPct val="90000"/>
        </a:lnSpc>
        <a:spcBef>
          <a:spcPct val="0"/>
        </a:spcBef>
        <a:spcAft>
          <a:spcPct val="0"/>
        </a:spcAft>
        <a:defRPr sz="2400" b="1">
          <a:solidFill>
            <a:schemeClr val="tx1"/>
          </a:solidFill>
          <a:latin typeface="Source Sans Pro" charset="0"/>
          <a:ea typeface="Source Sans Pro" charset="0"/>
          <a:cs typeface="Source Sans Pro" charset="0"/>
        </a:defRPr>
      </a:lvl5pPr>
      <a:lvl6pPr marL="4572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fontAlgn="base">
        <a:lnSpc>
          <a:spcPct val="90000"/>
        </a:lnSpc>
        <a:spcBef>
          <a:spcPct val="0"/>
        </a:spcBef>
        <a:spcAft>
          <a:spcPct val="0"/>
        </a:spcAft>
        <a:defRPr sz="3200">
          <a:solidFill>
            <a:schemeClr val="tx1"/>
          </a:solidFill>
          <a:latin typeface="Source Sans Pro" charset="0"/>
          <a:ea typeface="Source Sans Pro" charset="0"/>
          <a:cs typeface="Source Sans Pro"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CCD6-E0C4-4A30-9720-D14D2128FF79}" type="datetimeFigureOut">
              <a:rPr lang="en-US" smtClean="0"/>
              <a:t>12/10/2018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F891A-329E-471F-8900-A7BA9E338423}" type="slidenum">
              <a:rPr lang="en-US" smtClean="0"/>
              <a:t>‹#›</a:t>
            </a:fld>
            <a:endParaRPr lang="en-US"/>
          </a:p>
        </p:txBody>
      </p:sp>
    </p:spTree>
    <p:extLst>
      <p:ext uri="{BB962C8B-B14F-4D97-AF65-F5344CB8AC3E}">
        <p14:creationId xmlns:p14="http://schemas.microsoft.com/office/powerpoint/2010/main" val="336063979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8738"/>
            <a:ext cx="51165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182688"/>
            <a:ext cx="10515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hape 4"/>
          <p:cNvSpPr/>
          <p:nvPr/>
        </p:nvSpPr>
        <p:spPr>
          <a:xfrm>
            <a:off x="0" y="165100"/>
            <a:ext cx="457200" cy="561975"/>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1029" name="Shape 108"/>
          <p:cNvSpPr>
            <a:spLocks noChangeShapeType="1"/>
          </p:cNvSpPr>
          <p:nvPr/>
        </p:nvSpPr>
        <p:spPr bwMode="auto">
          <a:xfrm flipV="1">
            <a:off x="5573713" y="700088"/>
            <a:ext cx="6610350" cy="20637"/>
          </a:xfrm>
          <a:prstGeom prst="line">
            <a:avLst/>
          </a:prstGeom>
          <a:noFill/>
          <a:ln w="28575">
            <a:solidFill>
              <a:srgbClr val="92D05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2" name="Shape 4"/>
          <p:cNvSpPr/>
          <p:nvPr/>
        </p:nvSpPr>
        <p:spPr>
          <a:xfrm>
            <a:off x="-28575" y="6716713"/>
            <a:ext cx="12220575" cy="157162"/>
          </a:xfrm>
          <a:prstGeom prst="rect">
            <a:avLst/>
          </a:prstGeom>
          <a:solidFill>
            <a:srgbClr val="92D050"/>
          </a:solidFill>
          <a:ln w="12700">
            <a:miter lim="400000"/>
          </a:ln>
        </p:spPr>
        <p:txBody>
          <a:bodyPr lIns="50800" tIns="50800" rIns="50800" bIns="50800" anchor="ctr"/>
          <a:lstStyle/>
          <a:p>
            <a:pPr defTabSz="825500" eaLnBrk="1" fontAlgn="auto" hangingPunct="1">
              <a:lnSpc>
                <a:spcPct val="70000"/>
              </a:lnSpc>
              <a:spcBef>
                <a:spcPts val="0"/>
              </a:spcBef>
              <a:spcAft>
                <a:spcPts val="0"/>
              </a:spcAft>
              <a:defRPr sz="2300" b="1" cap="all" spc="-91">
                <a:solidFill>
                  <a:srgbClr val="FFFFFF"/>
                </a:solidFill>
                <a:latin typeface="Source Sans Pro Semibold"/>
                <a:ea typeface="Source Sans Pro Semibold"/>
                <a:cs typeface="Source Sans Pro Semibold"/>
                <a:sym typeface="Source Sans Pro Semibold"/>
              </a:defRPr>
            </a:pPr>
            <a:endParaRPr sz="2300" b="1" cap="all" spc="-91">
              <a:solidFill>
                <a:srgbClr val="FFFFFF"/>
              </a:solidFill>
              <a:latin typeface="Source Sans Pro Semibold"/>
              <a:ea typeface="Source Sans Pro Semibold"/>
              <a:cs typeface="Source Sans Pro Semibold"/>
              <a:sym typeface="Source Sans Pro Semibold"/>
            </a:endParaRPr>
          </a:p>
        </p:txBody>
      </p:sp>
      <p:sp>
        <p:nvSpPr>
          <p:cNvPr id="5" name="Footer Placeholder 4"/>
          <p:cNvSpPr>
            <a:spLocks noGrp="1"/>
          </p:cNvSpPr>
          <p:nvPr>
            <p:ph type="ftr" sz="quarter" idx="3"/>
          </p:nvPr>
        </p:nvSpPr>
        <p:spPr>
          <a:xfrm>
            <a:off x="4038600" y="6640513"/>
            <a:ext cx="4114800" cy="284162"/>
          </a:xfrm>
          <a:prstGeom prst="rect">
            <a:avLst/>
          </a:prstGeom>
        </p:spPr>
        <p:txBody>
          <a:bodyPr vert="horz" lIns="91440" tIns="45720" rIns="91440" bIns="45720" rtlCol="0" anchor="ctr"/>
          <a:lstStyle>
            <a:lvl1pPr algn="ctr" defTabSz="584200" eaLnBrk="1" fontAlgn="auto" latinLnBrk="1">
              <a:spcBef>
                <a:spcPts val="0"/>
              </a:spcBef>
              <a:spcAft>
                <a:spcPts val="0"/>
              </a:spcAft>
              <a:defRPr sz="900">
                <a:solidFill>
                  <a:schemeClr val="bg1"/>
                </a:solidFill>
                <a:latin typeface="+mn-lt"/>
                <a:ea typeface="Sosa Regular"/>
                <a:cs typeface="Sosa Regular"/>
                <a:sym typeface="Sosa Regular"/>
              </a:defRPr>
            </a:lvl1pPr>
          </a:lstStyle>
          <a:p>
            <a:pPr>
              <a:defRPr/>
            </a:pPr>
            <a:r>
              <a:rPr lang="en-US"/>
              <a:t>© 2015, Perfecto Mobile Ltd.  All Rights Reserved.  </a:t>
            </a:r>
          </a:p>
        </p:txBody>
      </p:sp>
      <p:sp>
        <p:nvSpPr>
          <p:cNvPr id="4" name="Date Placeholder 3"/>
          <p:cNvSpPr>
            <a:spLocks noGrp="1"/>
          </p:cNvSpPr>
          <p:nvPr>
            <p:ph type="dt" sz="half" idx="2"/>
          </p:nvPr>
        </p:nvSpPr>
        <p:spPr>
          <a:xfrm>
            <a:off x="838200" y="6640513"/>
            <a:ext cx="2743200" cy="284162"/>
          </a:xfrm>
          <a:prstGeom prst="rect">
            <a:avLst/>
          </a:prstGeom>
        </p:spPr>
        <p:txBody>
          <a:bodyPr vert="horz" lIns="91440" tIns="45720" rIns="91440" bIns="45720" rtlCol="0" anchor="ctr"/>
          <a:lstStyle>
            <a:lvl1pPr algn="l" defTabSz="914346" eaLnBrk="1" fontAlgn="auto" hangingPunct="1">
              <a:spcBef>
                <a:spcPts val="0"/>
              </a:spcBef>
              <a:spcAft>
                <a:spcPts val="0"/>
              </a:spcAft>
              <a:defRPr sz="900">
                <a:solidFill>
                  <a:schemeClr val="bg1"/>
                </a:solidFill>
                <a:latin typeface="+mn-lt"/>
              </a:defRPr>
            </a:lvl1pPr>
          </a:lstStyle>
          <a:p>
            <a:pPr>
              <a:defRPr/>
            </a:pPr>
            <a:fld id="{2B9AB502-1BC9-4221-AD96-CD5F8C658D6E}" type="datetime1">
              <a:rPr lang="en-US" smtClean="0"/>
              <a:pPr>
                <a:defRPr/>
              </a:pPr>
              <a:t>12/10/2018</a:t>
            </a:fld>
            <a:endParaRPr lang="en-US"/>
          </a:p>
        </p:txBody>
      </p:sp>
      <p:sp>
        <p:nvSpPr>
          <p:cNvPr id="6" name="Slide Number Placeholder 5"/>
          <p:cNvSpPr>
            <a:spLocks noGrp="1"/>
          </p:cNvSpPr>
          <p:nvPr>
            <p:ph type="sldNum" sz="quarter" idx="4"/>
          </p:nvPr>
        </p:nvSpPr>
        <p:spPr>
          <a:xfrm>
            <a:off x="8610600" y="6651625"/>
            <a:ext cx="2743200" cy="249238"/>
          </a:xfrm>
          <a:prstGeom prst="rect">
            <a:avLst/>
          </a:prstGeom>
        </p:spPr>
        <p:txBody>
          <a:bodyPr vert="horz" lIns="91440" tIns="45720" rIns="91440" bIns="45720" rtlCol="0" anchor="ctr"/>
          <a:lstStyle>
            <a:lvl1pPr algn="r" defTabSz="914346" eaLnBrk="1" fontAlgn="auto" hangingPunct="1">
              <a:spcBef>
                <a:spcPts val="0"/>
              </a:spcBef>
              <a:spcAft>
                <a:spcPts val="0"/>
              </a:spcAft>
              <a:defRPr sz="900">
                <a:solidFill>
                  <a:schemeClr val="bg1"/>
                </a:solidFill>
                <a:latin typeface="+mn-lt"/>
              </a:defRPr>
            </a:lvl1pPr>
          </a:lstStyle>
          <a:p>
            <a:fld id="{10F82533-859B-AE4E-A5A3-B3C405181B90}" type="slidenum">
              <a:rPr lang="en-US" smtClean="0"/>
              <a:pPr/>
              <a:t>‹#›</a:t>
            </a:fld>
            <a:endParaRPr lang="en-US"/>
          </a:p>
        </p:txBody>
      </p:sp>
      <p:pic>
        <p:nvPicPr>
          <p:cNvPr id="1035" name="Pictur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72725" y="52388"/>
            <a:ext cx="16271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77508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rtl="0" eaLnBrk="1" fontAlgn="base" hangingPunct="1">
        <a:lnSpc>
          <a:spcPct val="90000"/>
        </a:lnSpc>
        <a:spcBef>
          <a:spcPct val="0"/>
        </a:spcBef>
        <a:spcAft>
          <a:spcPct val="0"/>
        </a:spcAft>
        <a:defRPr sz="2800" b="1" kern="1200">
          <a:solidFill>
            <a:schemeClr val="tx1"/>
          </a:solidFill>
          <a:latin typeface="Source Sans Pro" charset="0"/>
          <a:ea typeface="Source Sans Pro" charset="0"/>
          <a:cs typeface="Source Sans Pro" charset="0"/>
        </a:defRPr>
      </a:lvl1pPr>
      <a:lvl2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2pPr>
      <a:lvl3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3pPr>
      <a:lvl4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4pPr>
      <a:lvl5pPr algn="l" rtl="0" eaLnBrk="1" fontAlgn="base" hangingPunct="1">
        <a:lnSpc>
          <a:spcPct val="90000"/>
        </a:lnSpc>
        <a:spcBef>
          <a:spcPct val="0"/>
        </a:spcBef>
        <a:spcAft>
          <a:spcPct val="0"/>
        </a:spcAft>
        <a:defRPr sz="2800" b="1">
          <a:solidFill>
            <a:schemeClr val="tx1"/>
          </a:solidFill>
          <a:latin typeface="Source Sans Pro" charset="0"/>
          <a:ea typeface="Source Sans Pro" charset="0"/>
          <a:cs typeface="Source Sans Pro" charset="0"/>
        </a:defRPr>
      </a:lvl5pPr>
      <a:lvl6pPr marL="4572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6pPr>
      <a:lvl7pPr marL="9144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7pPr>
      <a:lvl8pPr marL="13716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8pPr>
      <a:lvl9pPr marL="1828800" algn="l" rtl="0" eaLnBrk="1" fontAlgn="base" hangingPunct="1">
        <a:lnSpc>
          <a:spcPct val="90000"/>
        </a:lnSpc>
        <a:spcBef>
          <a:spcPct val="0"/>
        </a:spcBef>
        <a:spcAft>
          <a:spcPct val="0"/>
        </a:spcAft>
        <a:defRPr sz="3200">
          <a:solidFill>
            <a:schemeClr val="tx1"/>
          </a:solidFill>
          <a:latin typeface="Source Sans Pro" charset="0"/>
          <a:ea typeface="Source Sans Pro" charset="0"/>
          <a:cs typeface="Source Sans Pro"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A08A-CFDB-5A4F-BF4E-8AC9762AF00D}" type="datetimeFigureOut">
              <a:rPr lang="en-US" smtClean="0"/>
              <a:t>12/10/2018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7F375-5A2C-1149-B3FA-2917D53C3E5E}" type="slidenum">
              <a:rPr lang="en-US" smtClean="0"/>
              <a:t>‹#›</a:t>
            </a:fld>
            <a:endParaRPr lang="en-US"/>
          </a:p>
        </p:txBody>
      </p:sp>
    </p:spTree>
    <p:extLst>
      <p:ext uri="{BB962C8B-B14F-4D97-AF65-F5344CB8AC3E}">
        <p14:creationId xmlns:p14="http://schemas.microsoft.com/office/powerpoint/2010/main" val="32827912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s.perfectomobile.com/display/PD/Configuration+and+Setup" TargetMode="External"/><Relationship Id="rId2" Type="http://schemas.openxmlformats.org/officeDocument/2006/relationships/hyperlink" Target="https://developers.perfectomobile.com/display/PD/DigitalZoom+Reporting" TargetMode="External"/><Relationship Id="rId1" Type="http://schemas.openxmlformats.org/officeDocument/2006/relationships/slideLayout" Target="../slideLayouts/slideLayout2.xml"/><Relationship Id="rId5" Type="http://schemas.openxmlformats.org/officeDocument/2006/relationships/hyperlink" Target="https://developers.perfectomobile.com/pages/viewpage.action?pageId=12419423" TargetMode="External"/><Relationship Id="rId4" Type="http://schemas.openxmlformats.org/officeDocument/2006/relationships/hyperlink" Target="https://developers.perfectomobile.com/display/PD/Viewing+the+Repor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852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024" y="5015753"/>
            <a:ext cx="3831877" cy="1698273"/>
          </a:xfrm>
          <a:prstGeom prst="rect">
            <a:avLst/>
          </a:prstGeom>
        </p:spPr>
      </p:pic>
      <p:sp>
        <p:nvSpPr>
          <p:cNvPr id="14" name="TextBox 13"/>
          <p:cNvSpPr txBox="1"/>
          <p:nvPr/>
        </p:nvSpPr>
        <p:spPr>
          <a:xfrm>
            <a:off x="2935706" y="197346"/>
            <a:ext cx="9503875" cy="3231654"/>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prstClr val="white"/>
                </a:solidFill>
                <a:effectLst/>
                <a:uLnTx/>
                <a:uFillTx/>
                <a:latin typeface="OfficinaSanITCBol" panose="02000806040000020004" pitchFamily="2" charset="0"/>
                <a:ea typeface="+mn-ea"/>
                <a:cs typeface="+mn-cs"/>
              </a:rPr>
              <a:t>DigitalZoom</a:t>
            </a:r>
            <a:r>
              <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rPr>
              <a:t>™ Reporting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OfficinaSanITCBol" panose="02000806040000020004" pitchFamily="2" charset="0"/>
              <a:ea typeface="+mn-ea"/>
              <a:cs typeface="+mn-cs"/>
            </a:endParaRPr>
          </a:p>
        </p:txBody>
      </p:sp>
    </p:spTree>
    <p:extLst>
      <p:ext uri="{BB962C8B-B14F-4D97-AF65-F5344CB8AC3E}">
        <p14:creationId xmlns:p14="http://schemas.microsoft.com/office/powerpoint/2010/main" val="443795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Digital Zoom Components</a:t>
            </a:r>
          </a:p>
        </p:txBody>
      </p:sp>
    </p:spTree>
    <p:extLst>
      <p:ext uri="{BB962C8B-B14F-4D97-AF65-F5344CB8AC3E}">
        <p14:creationId xmlns:p14="http://schemas.microsoft.com/office/powerpoint/2010/main" val="340161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Test Report – Drill down for Root Cause Analysis + Artifacts </a:t>
            </a:r>
          </a:p>
        </p:txBody>
      </p:sp>
      <p:pic>
        <p:nvPicPr>
          <p:cNvPr id="3" name="Picture 2">
            <a:extLst>
              <a:ext uri="{FF2B5EF4-FFF2-40B4-BE49-F238E27FC236}">
                <a16:creationId xmlns:a16="http://schemas.microsoft.com/office/drawing/2014/main" id="{46AE7AB0-899E-904D-B033-0B700D134E4F}"/>
              </a:ext>
            </a:extLst>
          </p:cNvPr>
          <p:cNvPicPr>
            <a:picLocks noChangeAspect="1"/>
          </p:cNvPicPr>
          <p:nvPr/>
        </p:nvPicPr>
        <p:blipFill>
          <a:blip r:embed="rId3"/>
          <a:stretch>
            <a:fillRect/>
          </a:stretch>
        </p:blipFill>
        <p:spPr>
          <a:xfrm>
            <a:off x="0" y="369332"/>
            <a:ext cx="12192000" cy="6473851"/>
          </a:xfrm>
          <a:prstGeom prst="rect">
            <a:avLst/>
          </a:prstGeom>
        </p:spPr>
      </p:pic>
    </p:spTree>
    <p:extLst>
      <p:ext uri="{BB962C8B-B14F-4D97-AF65-F5344CB8AC3E}">
        <p14:creationId xmlns:p14="http://schemas.microsoft.com/office/powerpoint/2010/main" val="152380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Test Report – Open Jira Bug directly from the Single Test Report</a:t>
            </a:r>
          </a:p>
        </p:txBody>
      </p:sp>
      <p:pic>
        <p:nvPicPr>
          <p:cNvPr id="2" name="Picture 1"/>
          <p:cNvPicPr>
            <a:picLocks noChangeAspect="1"/>
          </p:cNvPicPr>
          <p:nvPr/>
        </p:nvPicPr>
        <p:blipFill>
          <a:blip r:embed="rId3"/>
          <a:stretch>
            <a:fillRect/>
          </a:stretch>
        </p:blipFill>
        <p:spPr>
          <a:xfrm>
            <a:off x="0" y="676320"/>
            <a:ext cx="12192000" cy="6181680"/>
          </a:xfrm>
          <a:prstGeom prst="rect">
            <a:avLst/>
          </a:prstGeom>
        </p:spPr>
      </p:pic>
      <p:pic>
        <p:nvPicPr>
          <p:cNvPr id="4" name="Picture 3"/>
          <p:cNvPicPr>
            <a:picLocks noChangeAspect="1"/>
          </p:cNvPicPr>
          <p:nvPr/>
        </p:nvPicPr>
        <p:blipFill rotWithShape="1">
          <a:blip r:embed="rId4"/>
          <a:srcRect r="12437"/>
          <a:stretch/>
        </p:blipFill>
        <p:spPr>
          <a:xfrm>
            <a:off x="8456394" y="1794863"/>
            <a:ext cx="3735606" cy="3944593"/>
          </a:xfrm>
          <a:prstGeom prst="rect">
            <a:avLst/>
          </a:prstGeom>
        </p:spPr>
      </p:pic>
    </p:spTree>
    <p:extLst>
      <p:ext uri="{BB962C8B-B14F-4D97-AF65-F5344CB8AC3E}">
        <p14:creationId xmlns:p14="http://schemas.microsoft.com/office/powerpoint/2010/main" val="45259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75961"/>
            <a:ext cx="12192000" cy="6182039"/>
          </a:xfrm>
          <a:prstGeom prst="rect">
            <a:avLst/>
          </a:prstGeom>
        </p:spPr>
      </p:pic>
      <p:sp>
        <p:nvSpPr>
          <p:cNvPr id="5" name="TextBox 4"/>
          <p:cNvSpPr txBox="1"/>
          <p:nvPr/>
        </p:nvSpPr>
        <p:spPr>
          <a:xfrm>
            <a:off x="0" y="0"/>
            <a:ext cx="8046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Reports Library - Testing at scale and drill down on specific quality areas</a:t>
            </a:r>
          </a:p>
        </p:txBody>
      </p:sp>
    </p:spTree>
    <p:extLst>
      <p:ext uri="{BB962C8B-B14F-4D97-AF65-F5344CB8AC3E}">
        <p14:creationId xmlns:p14="http://schemas.microsoft.com/office/powerpoint/2010/main" val="351544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58151"/>
            <a:ext cx="12192000" cy="6091915"/>
          </a:xfrm>
          <a:prstGeom prst="rect">
            <a:avLst/>
          </a:prstGeom>
        </p:spPr>
      </p:pic>
    </p:spTree>
    <p:extLst>
      <p:ext uri="{BB962C8B-B14F-4D97-AF65-F5344CB8AC3E}">
        <p14:creationId xmlns:p14="http://schemas.microsoft.com/office/powerpoint/2010/main" val="319655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046720" cy="369332"/>
          </a:xfrm>
          <a:prstGeom prst="rect">
            <a:avLst/>
          </a:prstGeom>
          <a:noFill/>
        </p:spPr>
        <p:txBody>
          <a:bodyPr wrap="square" rtlCol="0">
            <a:spAutoFit/>
          </a:bodyPr>
          <a:lstStyle/>
          <a:p>
            <a:r>
              <a:rPr lang="en-US" dirty="0" err="1"/>
              <a:t>Heatmap</a:t>
            </a:r>
            <a:r>
              <a:rPr lang="en-US" dirty="0"/>
              <a:t> Dashboard – Executive/team level quality assessment</a:t>
            </a:r>
          </a:p>
        </p:txBody>
      </p:sp>
      <p:pic>
        <p:nvPicPr>
          <p:cNvPr id="3" name="Picture 2"/>
          <p:cNvPicPr>
            <a:picLocks noChangeAspect="1"/>
          </p:cNvPicPr>
          <p:nvPr/>
        </p:nvPicPr>
        <p:blipFill>
          <a:blip r:embed="rId3"/>
          <a:stretch>
            <a:fillRect/>
          </a:stretch>
        </p:blipFill>
        <p:spPr>
          <a:xfrm>
            <a:off x="0" y="603084"/>
            <a:ext cx="12192000" cy="6254916"/>
          </a:xfrm>
          <a:prstGeom prst="rect">
            <a:avLst/>
          </a:prstGeom>
        </p:spPr>
      </p:pic>
    </p:spTree>
    <p:extLst>
      <p:ext uri="{BB962C8B-B14F-4D97-AF65-F5344CB8AC3E}">
        <p14:creationId xmlns:p14="http://schemas.microsoft.com/office/powerpoint/2010/main" val="75583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8046720" cy="369332"/>
          </a:xfrm>
          <a:prstGeom prst="rect">
            <a:avLst/>
          </a:prstGeom>
          <a:noFill/>
        </p:spPr>
        <p:txBody>
          <a:bodyPr wrap="square" rtlCol="0">
            <a:spAutoFit/>
          </a:bodyPr>
          <a:lstStyle/>
          <a:p>
            <a:r>
              <a:rPr lang="en-US" dirty="0" err="1"/>
              <a:t>Heatmap</a:t>
            </a:r>
            <a:r>
              <a:rPr lang="en-US" dirty="0"/>
              <a:t> Dashboard –  filter to identify risk areas)</a:t>
            </a:r>
          </a:p>
        </p:txBody>
      </p:sp>
      <p:pic>
        <p:nvPicPr>
          <p:cNvPr id="4" name="Picture 3"/>
          <p:cNvPicPr>
            <a:picLocks noChangeAspect="1"/>
          </p:cNvPicPr>
          <p:nvPr/>
        </p:nvPicPr>
        <p:blipFill>
          <a:blip r:embed="rId3"/>
          <a:stretch>
            <a:fillRect/>
          </a:stretch>
        </p:blipFill>
        <p:spPr>
          <a:xfrm>
            <a:off x="0" y="628789"/>
            <a:ext cx="12192000" cy="6229211"/>
          </a:xfrm>
          <a:prstGeom prst="rect">
            <a:avLst/>
          </a:prstGeom>
        </p:spPr>
      </p:pic>
    </p:spTree>
    <p:extLst>
      <p:ext uri="{BB962C8B-B14F-4D97-AF65-F5344CB8AC3E}">
        <p14:creationId xmlns:p14="http://schemas.microsoft.com/office/powerpoint/2010/main" val="173404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11139055" cy="369332"/>
          </a:xfrm>
          <a:prstGeom prst="rect">
            <a:avLst/>
          </a:prstGeom>
          <a:noFill/>
        </p:spPr>
        <p:txBody>
          <a:bodyPr wrap="square" rtlCol="0">
            <a:spAutoFit/>
          </a:bodyPr>
          <a:lstStyle/>
          <a:p>
            <a:r>
              <a:rPr lang="en-US" dirty="0"/>
              <a:t>CI Dashboard – Fast feedback for Continuous Integration users: get instant build quality visibility</a:t>
            </a:r>
          </a:p>
        </p:txBody>
      </p:sp>
      <p:pic>
        <p:nvPicPr>
          <p:cNvPr id="6" name="Picture 5"/>
          <p:cNvPicPr>
            <a:picLocks noChangeAspect="1"/>
          </p:cNvPicPr>
          <p:nvPr/>
        </p:nvPicPr>
        <p:blipFill>
          <a:blip r:embed="rId3"/>
          <a:stretch>
            <a:fillRect/>
          </a:stretch>
        </p:blipFill>
        <p:spPr>
          <a:xfrm>
            <a:off x="0" y="612697"/>
            <a:ext cx="12192000" cy="6245303"/>
          </a:xfrm>
          <a:prstGeom prst="rect">
            <a:avLst/>
          </a:prstGeom>
        </p:spPr>
      </p:pic>
      <p:sp>
        <p:nvSpPr>
          <p:cNvPr id="2" name="Rectangle 1">
            <a:extLst>
              <a:ext uri="{FF2B5EF4-FFF2-40B4-BE49-F238E27FC236}">
                <a16:creationId xmlns:a16="http://schemas.microsoft.com/office/drawing/2014/main" id="{405D8B7A-2B5E-4EF3-A749-BA6492EE202F}"/>
              </a:ext>
            </a:extLst>
          </p:cNvPr>
          <p:cNvSpPr/>
          <p:nvPr/>
        </p:nvSpPr>
        <p:spPr>
          <a:xfrm>
            <a:off x="6981825" y="1019175"/>
            <a:ext cx="5255823" cy="2682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The CI Dashboard  delivers a historical view of test suite results. The primary user of the view is management to understand overall quality trending.</a:t>
            </a:r>
            <a:endParaRPr lang="en-US" dirty="0"/>
          </a:p>
          <a:p>
            <a:pPr algn="ctr"/>
            <a:endParaRPr lang="en-US" dirty="0">
              <a:solidFill>
                <a:srgbClr val="FFFFFF"/>
              </a:solidFill>
            </a:endParaRPr>
          </a:p>
          <a:p>
            <a:pPr algn="ctr"/>
            <a:endParaRPr lang="en-US" dirty="0">
              <a:solidFill>
                <a:srgbClr val="FFFFFF"/>
              </a:solidFill>
            </a:endParaRPr>
          </a:p>
        </p:txBody>
      </p:sp>
    </p:spTree>
    <p:extLst>
      <p:ext uri="{BB962C8B-B14F-4D97-AF65-F5344CB8AC3E}">
        <p14:creationId xmlns:p14="http://schemas.microsoft.com/office/powerpoint/2010/main" val="306109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11139055" cy="369332"/>
          </a:xfrm>
          <a:prstGeom prst="rect">
            <a:avLst/>
          </a:prstGeom>
          <a:noFill/>
        </p:spPr>
        <p:txBody>
          <a:bodyPr wrap="square" rtlCol="0">
            <a:spAutoFit/>
          </a:bodyPr>
          <a:lstStyle/>
          <a:p>
            <a:r>
              <a:rPr lang="en-US" dirty="0"/>
              <a:t>CI Dashboard – Enjoy Pipeline Quality visibility across different Feature Branches</a:t>
            </a:r>
          </a:p>
        </p:txBody>
      </p:sp>
      <p:pic>
        <p:nvPicPr>
          <p:cNvPr id="2" name="Picture 1"/>
          <p:cNvPicPr>
            <a:picLocks noChangeAspect="1"/>
          </p:cNvPicPr>
          <p:nvPr/>
        </p:nvPicPr>
        <p:blipFill>
          <a:blip r:embed="rId2"/>
          <a:stretch>
            <a:fillRect/>
          </a:stretch>
        </p:blipFill>
        <p:spPr>
          <a:xfrm>
            <a:off x="-1" y="625151"/>
            <a:ext cx="12192000" cy="6232849"/>
          </a:xfrm>
          <a:prstGeom prst="rect">
            <a:avLst/>
          </a:prstGeom>
        </p:spPr>
      </p:pic>
    </p:spTree>
    <p:extLst>
      <p:ext uri="{BB962C8B-B14F-4D97-AF65-F5344CB8AC3E}">
        <p14:creationId xmlns:p14="http://schemas.microsoft.com/office/powerpoint/2010/main" val="8412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Increasing Value</a:t>
            </a:r>
          </a:p>
        </p:txBody>
      </p:sp>
    </p:spTree>
    <p:extLst>
      <p:ext uri="{BB962C8B-B14F-4D97-AF65-F5344CB8AC3E}">
        <p14:creationId xmlns:p14="http://schemas.microsoft.com/office/powerpoint/2010/main" val="336259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99" y="124371"/>
            <a:ext cx="8229600" cy="589128"/>
          </a:xfrm>
        </p:spPr>
        <p:txBody>
          <a:bodyPr/>
          <a:lstStyle/>
          <a:p>
            <a:r>
              <a:rPr lang="en-US" dirty="0"/>
              <a:t>Agenda</a:t>
            </a:r>
          </a:p>
        </p:txBody>
      </p:sp>
      <p:sp>
        <p:nvSpPr>
          <p:cNvPr id="3" name="Content Placeholder 2"/>
          <p:cNvSpPr>
            <a:spLocks noGrp="1"/>
          </p:cNvSpPr>
          <p:nvPr>
            <p:ph idx="4294967295"/>
          </p:nvPr>
        </p:nvSpPr>
        <p:spPr>
          <a:xfrm>
            <a:off x="0" y="1008063"/>
            <a:ext cx="10933113" cy="5086350"/>
          </a:xfrm>
        </p:spPr>
        <p:txBody>
          <a:bodyPr>
            <a:normAutofit/>
          </a:bodyPr>
          <a:lstStyle/>
          <a:p>
            <a:r>
              <a:rPr lang="en-US" dirty="0"/>
              <a:t>Introducing </a:t>
            </a:r>
            <a:r>
              <a:rPr lang="en-US" dirty="0" err="1"/>
              <a:t>DigitalZoom</a:t>
            </a:r>
            <a:r>
              <a:rPr lang="en-US" dirty="0"/>
              <a:t> – Concepts &amp; Overview</a:t>
            </a:r>
          </a:p>
          <a:p>
            <a:r>
              <a:rPr lang="en-US" dirty="0"/>
              <a:t>Main Sections</a:t>
            </a:r>
          </a:p>
          <a:p>
            <a:pPr lvl="1"/>
            <a:r>
              <a:rPr lang="en-US" dirty="0"/>
              <a:t>Report Library</a:t>
            </a:r>
          </a:p>
          <a:p>
            <a:pPr lvl="1"/>
            <a:r>
              <a:rPr lang="en-US" dirty="0" err="1"/>
              <a:t>HeatMap</a:t>
            </a:r>
            <a:endParaRPr lang="en-US" dirty="0"/>
          </a:p>
          <a:p>
            <a:pPr lvl="1"/>
            <a:r>
              <a:rPr lang="en-US" dirty="0"/>
              <a:t>CI Dashboard</a:t>
            </a:r>
          </a:p>
          <a:p>
            <a:r>
              <a:rPr lang="en-US" dirty="0"/>
              <a:t>Increasing value from </a:t>
            </a:r>
            <a:r>
              <a:rPr lang="en-US" dirty="0" err="1"/>
              <a:t>DigitalZoom</a:t>
            </a:r>
            <a:r>
              <a:rPr lang="en-US" dirty="0"/>
              <a:t> </a:t>
            </a:r>
          </a:p>
          <a:p>
            <a:pPr marL="0" indent="0">
              <a:buNone/>
            </a:pPr>
            <a:endParaRPr lang="en-US" dirty="0"/>
          </a:p>
        </p:txBody>
      </p:sp>
    </p:spTree>
    <p:extLst>
      <p:ext uri="{BB962C8B-B14F-4D97-AF65-F5344CB8AC3E}">
        <p14:creationId xmlns:p14="http://schemas.microsoft.com/office/powerpoint/2010/main" val="41462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F95C6-7ABF-A64E-B059-D2595D8F9E78}"/>
              </a:ext>
            </a:extLst>
          </p:cNvPr>
          <p:cNvSpPr>
            <a:spLocks noGrp="1"/>
          </p:cNvSpPr>
          <p:nvPr>
            <p:ph type="title"/>
          </p:nvPr>
        </p:nvSpPr>
        <p:spPr/>
        <p:txBody>
          <a:bodyPr/>
          <a:lstStyle/>
          <a:p>
            <a:r>
              <a:rPr lang="en-US" dirty="0"/>
              <a:t>What to do inside the test? </a:t>
            </a:r>
          </a:p>
        </p:txBody>
      </p:sp>
      <p:sp>
        <p:nvSpPr>
          <p:cNvPr id="3" name="Content Placeholder 2">
            <a:extLst>
              <a:ext uri="{FF2B5EF4-FFF2-40B4-BE49-F238E27FC236}">
                <a16:creationId xmlns:a16="http://schemas.microsoft.com/office/drawing/2014/main" id="{615E8927-8FBE-E143-A109-F7AE8815CCB4}"/>
              </a:ext>
            </a:extLst>
          </p:cNvPr>
          <p:cNvSpPr>
            <a:spLocks noGrp="1"/>
          </p:cNvSpPr>
          <p:nvPr>
            <p:ph idx="1"/>
          </p:nvPr>
        </p:nvSpPr>
        <p:spPr>
          <a:xfrm>
            <a:off x="457200" y="963113"/>
            <a:ext cx="11506200" cy="941888"/>
          </a:xfrm>
        </p:spPr>
        <p:txBody>
          <a:bodyPr/>
          <a:lstStyle/>
          <a:p>
            <a:pPr marL="0" indent="0">
              <a:buNone/>
            </a:pPr>
            <a:r>
              <a:rPr lang="en-US" dirty="0"/>
              <a:t>The </a:t>
            </a:r>
            <a:r>
              <a:rPr lang="en-US" b="1" i="1" dirty="0" err="1"/>
              <a:t>reportiumClient</a:t>
            </a:r>
            <a:r>
              <a:rPr lang="en-US" dirty="0"/>
              <a:t> class  contains all the methods needed to insert reporting data into the test. </a:t>
            </a:r>
          </a:p>
        </p:txBody>
      </p:sp>
      <p:sp>
        <p:nvSpPr>
          <p:cNvPr id="4" name="Date Placeholder 3">
            <a:extLst>
              <a:ext uri="{FF2B5EF4-FFF2-40B4-BE49-F238E27FC236}">
                <a16:creationId xmlns:a16="http://schemas.microsoft.com/office/drawing/2014/main" id="{D1D16D8C-D9E6-D84F-B5DD-EB1AE4713BF6}"/>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CBC1D048-30A7-8244-95A2-020E6E2B1D5E}"/>
              </a:ext>
            </a:extLst>
          </p:cNvPr>
          <p:cNvSpPr>
            <a:spLocks noGrp="1"/>
          </p:cNvSpPr>
          <p:nvPr>
            <p:ph type="sldNum" sz="quarter" idx="11"/>
          </p:nvPr>
        </p:nvSpPr>
        <p:spPr/>
        <p:txBody>
          <a:bodyPr/>
          <a:lstStyle/>
          <a:p>
            <a:pPr>
              <a:defRPr/>
            </a:pPr>
            <a:fld id="{FBFFF966-70DD-4CC3-AB8F-F21A10ACC46A}" type="slidenum">
              <a:rPr lang="en-US" smtClean="0"/>
              <a:pPr>
                <a:defRPr/>
              </a:pPr>
              <a:t>20</a:t>
            </a:fld>
            <a:endParaRPr lang="en-US"/>
          </a:p>
        </p:txBody>
      </p:sp>
      <p:sp>
        <p:nvSpPr>
          <p:cNvPr id="6" name="Footer Placeholder 5">
            <a:extLst>
              <a:ext uri="{FF2B5EF4-FFF2-40B4-BE49-F238E27FC236}">
                <a16:creationId xmlns:a16="http://schemas.microsoft.com/office/drawing/2014/main" id="{E64F95F6-3FED-E64B-8DFB-840FCCBB1B88}"/>
              </a:ext>
            </a:extLst>
          </p:cNvPr>
          <p:cNvSpPr>
            <a:spLocks noGrp="1"/>
          </p:cNvSpPr>
          <p:nvPr>
            <p:ph type="ftr" sz="quarter" idx="12"/>
          </p:nvPr>
        </p:nvSpPr>
        <p:spPr/>
        <p:txBody>
          <a:bodyPr/>
          <a:lstStyle/>
          <a:p>
            <a:pPr>
              <a:defRPr/>
            </a:pPr>
            <a:r>
              <a:rPr lang="en-US"/>
              <a:t>© 2015, Perfecto Mobile Ltd.  All Rights Reserved.  </a:t>
            </a:r>
          </a:p>
        </p:txBody>
      </p:sp>
      <p:sp>
        <p:nvSpPr>
          <p:cNvPr id="7" name="TextBox 6">
            <a:extLst>
              <a:ext uri="{FF2B5EF4-FFF2-40B4-BE49-F238E27FC236}">
                <a16:creationId xmlns:a16="http://schemas.microsoft.com/office/drawing/2014/main" id="{CBABD2E6-78D2-4396-8104-A658C77335BB}"/>
              </a:ext>
            </a:extLst>
          </p:cNvPr>
          <p:cNvSpPr txBox="1"/>
          <p:nvPr/>
        </p:nvSpPr>
        <p:spPr>
          <a:xfrm>
            <a:off x="457200" y="2057400"/>
            <a:ext cx="11186160" cy="1938992"/>
          </a:xfrm>
          <a:prstGeom prst="rect">
            <a:avLst/>
          </a:prstGeom>
          <a:solidFill>
            <a:schemeClr val="accent4">
              <a:lumMod val="40000"/>
              <a:lumOff val="60000"/>
            </a:schemeClr>
          </a:solidFill>
        </p:spPr>
        <p:txBody>
          <a:bodyPr wrap="square" rtlCol="0">
            <a:spAutoFit/>
          </a:bodyPr>
          <a:lstStyle/>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testStart</a:t>
            </a:r>
            <a:r>
              <a:rPr lang="en-US" sz="2400" dirty="0">
                <a:latin typeface="Source Sans Pro" panose="020B0503030403020204" pitchFamily="34" charset="0"/>
                <a:ea typeface="Source Sans Pro" panose="020B0503030403020204" pitchFamily="34" charset="0"/>
              </a:rPr>
              <a:t> – used to indicate the name of the test and add tags for specific test run.</a:t>
            </a:r>
          </a:p>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stepStart</a:t>
            </a:r>
            <a:r>
              <a:rPr lang="en-US" sz="2400" dirty="0">
                <a:latin typeface="Source Sans Pro" panose="020B0503030403020204" pitchFamily="34" charset="0"/>
                <a:ea typeface="Source Sans Pro" panose="020B0503030403020204" pitchFamily="34" charset="0"/>
              </a:rPr>
              <a:t> – start of a logical step in the test, provide a name for the step.</a:t>
            </a:r>
          </a:p>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stepEnd</a:t>
            </a:r>
            <a:r>
              <a:rPr lang="en-US" sz="2400" dirty="0">
                <a:latin typeface="Source Sans Pro" panose="020B0503030403020204" pitchFamily="34" charset="0"/>
                <a:ea typeface="Source Sans Pro" panose="020B0503030403020204" pitchFamily="34" charset="0"/>
              </a:rPr>
              <a:t> – ends the current logical step.</a:t>
            </a:r>
          </a:p>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testStop</a:t>
            </a:r>
            <a:r>
              <a:rPr lang="en-US" sz="2400" dirty="0">
                <a:latin typeface="Source Sans Pro" panose="020B0503030403020204" pitchFamily="34" charset="0"/>
                <a:ea typeface="Source Sans Pro" panose="020B0503030403020204" pitchFamily="34" charset="0"/>
              </a:rPr>
              <a:t> – ends the test, provide a finishing status (see below).</a:t>
            </a:r>
          </a:p>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reportiumAssert</a:t>
            </a:r>
            <a:r>
              <a:rPr lang="en-US" sz="2400" dirty="0">
                <a:latin typeface="Source Sans Pro" panose="020B0503030403020204" pitchFamily="34" charset="0"/>
                <a:ea typeface="Source Sans Pro" panose="020B0503030403020204" pitchFamily="34" charset="0"/>
              </a:rPr>
              <a:t> – declare a condition for the </a:t>
            </a:r>
            <a:r>
              <a:rPr lang="en-US" sz="2400" i="1" dirty="0" err="1">
                <a:latin typeface="Source Sans Pro" panose="020B0503030403020204" pitchFamily="34" charset="0"/>
                <a:ea typeface="Source Sans Pro" panose="020B0503030403020204" pitchFamily="34" charset="0"/>
              </a:rPr>
              <a:t>DigitalZoom</a:t>
            </a:r>
            <a:r>
              <a:rPr lang="en-US" sz="2400" dirty="0">
                <a:latin typeface="Source Sans Pro" panose="020B0503030403020204" pitchFamily="34" charset="0"/>
                <a:ea typeface="Source Sans Pro" panose="020B0503030403020204" pitchFamily="34" charset="0"/>
              </a:rPr>
              <a:t> analysis to evaluate.</a:t>
            </a:r>
          </a:p>
        </p:txBody>
      </p:sp>
      <p:sp>
        <p:nvSpPr>
          <p:cNvPr id="9" name="Content Placeholder 2">
            <a:extLst>
              <a:ext uri="{FF2B5EF4-FFF2-40B4-BE49-F238E27FC236}">
                <a16:creationId xmlns:a16="http://schemas.microsoft.com/office/drawing/2014/main" id="{86B3899B-0202-44BB-96AC-52D2A0B14F65}"/>
              </a:ext>
            </a:extLst>
          </p:cNvPr>
          <p:cNvSpPr txBox="1">
            <a:spLocks/>
          </p:cNvSpPr>
          <p:nvPr/>
        </p:nvSpPr>
        <p:spPr bwMode="auto">
          <a:xfrm>
            <a:off x="457200" y="4117793"/>
            <a:ext cx="11506200" cy="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Font typeface="Arial" panose="020B0604020202020204" pitchFamily="34" charset="0"/>
              <a:buNone/>
            </a:pPr>
            <a:r>
              <a:rPr lang="en-US" dirty="0"/>
              <a:t>As part of the </a:t>
            </a:r>
            <a:r>
              <a:rPr lang="en-US" i="1" dirty="0" err="1"/>
              <a:t>testStop</a:t>
            </a:r>
            <a:r>
              <a:rPr lang="en-US" i="1" dirty="0"/>
              <a:t>()</a:t>
            </a:r>
            <a:r>
              <a:rPr lang="en-US" dirty="0"/>
              <a:t> call, supply the status of how the test completed.</a:t>
            </a:r>
          </a:p>
          <a:p>
            <a:pPr marL="0" indent="0" defTabSz="914400">
              <a:buFont typeface="Arial" panose="020B0604020202020204" pitchFamily="34" charset="0"/>
              <a:buNone/>
            </a:pPr>
            <a:r>
              <a:rPr lang="en-US" dirty="0"/>
              <a:t>Use the </a:t>
            </a:r>
            <a:r>
              <a:rPr lang="en-US" b="1" i="1" dirty="0" err="1"/>
              <a:t>TestResultFactory</a:t>
            </a:r>
            <a:r>
              <a:rPr lang="en-US" dirty="0"/>
              <a:t> class to generate the status:</a:t>
            </a:r>
          </a:p>
        </p:txBody>
      </p:sp>
      <p:sp>
        <p:nvSpPr>
          <p:cNvPr id="10" name="TextBox 9">
            <a:extLst>
              <a:ext uri="{FF2B5EF4-FFF2-40B4-BE49-F238E27FC236}">
                <a16:creationId xmlns:a16="http://schemas.microsoft.com/office/drawing/2014/main" id="{E788A3E0-B657-44BC-85DB-1C4E1D81C1B1}"/>
              </a:ext>
            </a:extLst>
          </p:cNvPr>
          <p:cNvSpPr txBox="1"/>
          <p:nvPr/>
        </p:nvSpPr>
        <p:spPr>
          <a:xfrm>
            <a:off x="472440" y="5196840"/>
            <a:ext cx="11186160" cy="1200329"/>
          </a:xfrm>
          <a:prstGeom prst="rect">
            <a:avLst/>
          </a:prstGeom>
          <a:solidFill>
            <a:schemeClr val="accent4">
              <a:lumMod val="40000"/>
              <a:lumOff val="60000"/>
            </a:schemeClr>
          </a:solidFill>
        </p:spPr>
        <p:txBody>
          <a:bodyPr wrap="square" rtlCol="0">
            <a:spAutoFit/>
          </a:bodyPr>
          <a:lstStyle/>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createSuccess</a:t>
            </a:r>
            <a:r>
              <a:rPr lang="en-US" sz="2400" dirty="0">
                <a:latin typeface="Source Sans Pro" panose="020B0503030403020204" pitchFamily="34" charset="0"/>
                <a:ea typeface="Source Sans Pro" panose="020B0503030403020204" pitchFamily="34" charset="0"/>
              </a:rPr>
              <a:t> – used to indicate the test completed without problem.</a:t>
            </a:r>
          </a:p>
          <a:p>
            <a:pPr marL="342900" indent="-342900">
              <a:buFont typeface="Arial" panose="020B0604020202020204" pitchFamily="34" charset="0"/>
              <a:buChar char="•"/>
            </a:pPr>
            <a:r>
              <a:rPr lang="en-US" sz="2400" b="1" dirty="0" err="1">
                <a:latin typeface="Source Sans Pro" panose="020B0503030403020204" pitchFamily="34" charset="0"/>
                <a:ea typeface="Source Sans Pro" panose="020B0503030403020204" pitchFamily="34" charset="0"/>
              </a:rPr>
              <a:t>createFailure</a:t>
            </a:r>
            <a:r>
              <a:rPr lang="en-US" sz="2400" dirty="0">
                <a:latin typeface="Source Sans Pro" panose="020B0503030403020204" pitchFamily="34" charset="0"/>
                <a:ea typeface="Source Sans Pro" panose="020B0503030403020204" pitchFamily="34" charset="0"/>
              </a:rPr>
              <a:t> – used to indicate a failed test, include an optional message, and characterize using a </a:t>
            </a:r>
            <a:r>
              <a:rPr lang="en-US" sz="2400" i="1" dirty="0">
                <a:latin typeface="Source Sans Pro" panose="020B0503030403020204" pitchFamily="34" charset="0"/>
                <a:ea typeface="Source Sans Pro" panose="020B0503030403020204" pitchFamily="34" charset="0"/>
              </a:rPr>
              <a:t>failure reason</a:t>
            </a:r>
            <a:r>
              <a:rPr lang="en-US" sz="2400" dirty="0">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4150991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0ACE-7EA2-144D-A453-EFACDC96CFF9}"/>
              </a:ext>
            </a:extLst>
          </p:cNvPr>
          <p:cNvSpPr>
            <a:spLocks noGrp="1"/>
          </p:cNvSpPr>
          <p:nvPr>
            <p:ph type="title"/>
          </p:nvPr>
        </p:nvSpPr>
        <p:spPr/>
        <p:txBody>
          <a:bodyPr/>
          <a:lstStyle/>
          <a:p>
            <a:r>
              <a:rPr lang="en-US" dirty="0"/>
              <a:t>How to define the tests</a:t>
            </a:r>
          </a:p>
        </p:txBody>
      </p:sp>
      <p:sp>
        <p:nvSpPr>
          <p:cNvPr id="3" name="Content Placeholder 2">
            <a:extLst>
              <a:ext uri="{FF2B5EF4-FFF2-40B4-BE49-F238E27FC236}">
                <a16:creationId xmlns:a16="http://schemas.microsoft.com/office/drawing/2014/main" id="{9C57C632-BDBB-3543-8D22-C465B83AC8F1}"/>
              </a:ext>
            </a:extLst>
          </p:cNvPr>
          <p:cNvSpPr>
            <a:spLocks noGrp="1"/>
          </p:cNvSpPr>
          <p:nvPr>
            <p:ph idx="1"/>
          </p:nvPr>
        </p:nvSpPr>
        <p:spPr>
          <a:xfrm>
            <a:off x="838200" y="1182687"/>
            <a:ext cx="10515600" cy="5457825"/>
          </a:xfrm>
        </p:spPr>
        <p:txBody>
          <a:bodyPr/>
          <a:lstStyle/>
          <a:p>
            <a:r>
              <a:rPr lang="en-US" dirty="0"/>
              <a:t>The </a:t>
            </a:r>
            <a:r>
              <a:rPr lang="en-US" dirty="0" err="1"/>
              <a:t>DigitalZoom</a:t>
            </a:r>
            <a:r>
              <a:rPr lang="en-US" dirty="0"/>
              <a:t> system displays many different views of the test reports.</a:t>
            </a:r>
          </a:p>
          <a:p>
            <a:r>
              <a:rPr lang="en-US" dirty="0"/>
              <a:t>The different views can also filter or group the test reports based on information supplied by the test code to help associate the test run with different parameters.</a:t>
            </a:r>
          </a:p>
          <a:p>
            <a:r>
              <a:rPr lang="en-US" dirty="0"/>
              <a:t>At different levels you can define the following types of information:</a:t>
            </a:r>
          </a:p>
          <a:p>
            <a:pPr lvl="1"/>
            <a:r>
              <a:rPr lang="en-US" b="1" dirty="0"/>
              <a:t>CI Job information </a:t>
            </a:r>
            <a:r>
              <a:rPr lang="en-US" dirty="0"/>
              <a:t>– Job Name, Job Number, Project </a:t>
            </a:r>
          </a:p>
          <a:p>
            <a:pPr lvl="1"/>
            <a:r>
              <a:rPr lang="en-US" b="1" dirty="0"/>
              <a:t>Tags</a:t>
            </a:r>
            <a:r>
              <a:rPr lang="en-US" dirty="0"/>
              <a:t> – for each Project, each Test, based on how Test finishes (in </a:t>
            </a:r>
            <a:r>
              <a:rPr lang="en-US" i="1" dirty="0" err="1"/>
              <a:t>testStop</a:t>
            </a:r>
            <a:r>
              <a:rPr lang="en-US" dirty="0"/>
              <a:t>).</a:t>
            </a:r>
          </a:p>
          <a:p>
            <a:pPr lvl="1"/>
            <a:r>
              <a:rPr lang="en-US" b="1" dirty="0"/>
              <a:t>Custom fields </a:t>
            </a:r>
            <a:r>
              <a:rPr lang="en-US" dirty="0"/>
              <a:t>- &lt;key, value&gt; pairs that provide additional identification info.</a:t>
            </a:r>
          </a:p>
          <a:p>
            <a:pPr lvl="1"/>
            <a:r>
              <a:rPr lang="en-US" b="1" dirty="0"/>
              <a:t>Completion status </a:t>
            </a:r>
            <a:r>
              <a:rPr lang="en-US" dirty="0"/>
              <a:t>– failure reason, completion message</a:t>
            </a:r>
          </a:p>
        </p:txBody>
      </p:sp>
      <p:sp>
        <p:nvSpPr>
          <p:cNvPr id="4" name="Date Placeholder 3">
            <a:extLst>
              <a:ext uri="{FF2B5EF4-FFF2-40B4-BE49-F238E27FC236}">
                <a16:creationId xmlns:a16="http://schemas.microsoft.com/office/drawing/2014/main" id="{2D7F4D2A-CDA6-5B4C-A8D6-C402AEBE272E}"/>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FB89C297-B5AE-7041-B8F4-AE0BF7771308}"/>
              </a:ext>
            </a:extLst>
          </p:cNvPr>
          <p:cNvSpPr>
            <a:spLocks noGrp="1"/>
          </p:cNvSpPr>
          <p:nvPr>
            <p:ph type="sldNum" sz="quarter" idx="11"/>
          </p:nvPr>
        </p:nvSpPr>
        <p:spPr/>
        <p:txBody>
          <a:bodyPr/>
          <a:lstStyle/>
          <a:p>
            <a:pPr>
              <a:defRPr/>
            </a:pPr>
            <a:fld id="{FBFFF966-70DD-4CC3-AB8F-F21A10ACC46A}" type="slidenum">
              <a:rPr lang="en-US" smtClean="0"/>
              <a:pPr>
                <a:defRPr/>
              </a:pPr>
              <a:t>21</a:t>
            </a:fld>
            <a:endParaRPr lang="en-US"/>
          </a:p>
        </p:txBody>
      </p:sp>
      <p:sp>
        <p:nvSpPr>
          <p:cNvPr id="6" name="Footer Placeholder 5">
            <a:extLst>
              <a:ext uri="{FF2B5EF4-FFF2-40B4-BE49-F238E27FC236}">
                <a16:creationId xmlns:a16="http://schemas.microsoft.com/office/drawing/2014/main" id="{200B0125-2C55-D64F-910B-467A2B8CAD3A}"/>
              </a:ext>
            </a:extLst>
          </p:cNvPr>
          <p:cNvSpPr>
            <a:spLocks noGrp="1"/>
          </p:cNvSpPr>
          <p:nvPr>
            <p:ph type="ftr" sz="quarter" idx="12"/>
          </p:nvPr>
        </p:nvSpPr>
        <p:spPr/>
        <p:txBody>
          <a:bodyPr/>
          <a:lstStyle/>
          <a:p>
            <a:pPr>
              <a:defRPr/>
            </a:pPr>
            <a:r>
              <a:rPr lang="en-US"/>
              <a:t>© 2015, Perfecto Mobile Ltd.  All Rights Reserved.  </a:t>
            </a:r>
          </a:p>
        </p:txBody>
      </p:sp>
    </p:spTree>
    <p:extLst>
      <p:ext uri="{BB962C8B-B14F-4D97-AF65-F5344CB8AC3E}">
        <p14:creationId xmlns:p14="http://schemas.microsoft.com/office/powerpoint/2010/main" val="838676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6EA6-1EC7-3145-8750-BC60ECACEE74}"/>
              </a:ext>
            </a:extLst>
          </p:cNvPr>
          <p:cNvSpPr>
            <a:spLocks noGrp="1"/>
          </p:cNvSpPr>
          <p:nvPr>
            <p:ph type="title"/>
          </p:nvPr>
        </p:nvSpPr>
        <p:spPr/>
        <p:txBody>
          <a:bodyPr/>
          <a:lstStyle/>
          <a:p>
            <a:r>
              <a:rPr lang="en-US" dirty="0"/>
              <a:t>Job Level</a:t>
            </a:r>
          </a:p>
        </p:txBody>
      </p:sp>
      <p:sp>
        <p:nvSpPr>
          <p:cNvPr id="3" name="Content Placeholder 2">
            <a:extLst>
              <a:ext uri="{FF2B5EF4-FFF2-40B4-BE49-F238E27FC236}">
                <a16:creationId xmlns:a16="http://schemas.microsoft.com/office/drawing/2014/main" id="{35D7D3B9-92D9-1E4E-A818-36F4DAB74654}"/>
              </a:ext>
            </a:extLst>
          </p:cNvPr>
          <p:cNvSpPr>
            <a:spLocks noGrp="1"/>
          </p:cNvSpPr>
          <p:nvPr>
            <p:ph idx="1"/>
          </p:nvPr>
        </p:nvSpPr>
        <p:spPr>
          <a:xfrm>
            <a:off x="838200" y="1182688"/>
            <a:ext cx="10515600" cy="2994024"/>
          </a:xfrm>
        </p:spPr>
        <p:txBody>
          <a:bodyPr/>
          <a:lstStyle/>
          <a:p>
            <a:r>
              <a:rPr lang="en-US" dirty="0"/>
              <a:t>Required for the CI Dashboard view</a:t>
            </a:r>
          </a:p>
          <a:p>
            <a:r>
              <a:rPr lang="en-US" dirty="0"/>
              <a:t>An execution context is created</a:t>
            </a:r>
          </a:p>
          <a:p>
            <a:r>
              <a:rPr lang="en-US" dirty="0"/>
              <a:t>Job name should match the name in Jenkins (or other CI tool)</a:t>
            </a:r>
          </a:p>
          <a:p>
            <a:pPr lvl="1"/>
            <a:r>
              <a:rPr lang="en-US" dirty="0"/>
              <a:t>One Job may contain multiple tests so the tags should fit what is relevant for all tests.</a:t>
            </a:r>
          </a:p>
          <a:p>
            <a:pPr lvl="1"/>
            <a:r>
              <a:rPr lang="en-US" dirty="0"/>
              <a:t> Individual tests can add tags, but not remove.</a:t>
            </a:r>
          </a:p>
        </p:txBody>
      </p:sp>
      <p:sp>
        <p:nvSpPr>
          <p:cNvPr id="4" name="Date Placeholder 3">
            <a:extLst>
              <a:ext uri="{FF2B5EF4-FFF2-40B4-BE49-F238E27FC236}">
                <a16:creationId xmlns:a16="http://schemas.microsoft.com/office/drawing/2014/main" id="{39E78018-445D-8646-9148-608654161344}"/>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D428C2A7-029F-CF40-857D-EB9C46E14704}"/>
              </a:ext>
            </a:extLst>
          </p:cNvPr>
          <p:cNvSpPr>
            <a:spLocks noGrp="1"/>
          </p:cNvSpPr>
          <p:nvPr>
            <p:ph type="sldNum" sz="quarter" idx="11"/>
          </p:nvPr>
        </p:nvSpPr>
        <p:spPr/>
        <p:txBody>
          <a:bodyPr/>
          <a:lstStyle/>
          <a:p>
            <a:pPr>
              <a:defRPr/>
            </a:pPr>
            <a:fld id="{FBFFF966-70DD-4CC3-AB8F-F21A10ACC46A}" type="slidenum">
              <a:rPr lang="en-US" smtClean="0"/>
              <a:pPr>
                <a:defRPr/>
              </a:pPr>
              <a:t>22</a:t>
            </a:fld>
            <a:endParaRPr lang="en-US"/>
          </a:p>
        </p:txBody>
      </p:sp>
      <p:sp>
        <p:nvSpPr>
          <p:cNvPr id="6" name="Footer Placeholder 5">
            <a:extLst>
              <a:ext uri="{FF2B5EF4-FFF2-40B4-BE49-F238E27FC236}">
                <a16:creationId xmlns:a16="http://schemas.microsoft.com/office/drawing/2014/main" id="{5F26DBC2-2C7B-7E4F-BED7-8F8FB4DFE87E}"/>
              </a:ext>
            </a:extLst>
          </p:cNvPr>
          <p:cNvSpPr>
            <a:spLocks noGrp="1"/>
          </p:cNvSpPr>
          <p:nvPr>
            <p:ph type="ftr" sz="quarter" idx="12"/>
          </p:nvPr>
        </p:nvSpPr>
        <p:spPr/>
        <p:txBody>
          <a:bodyPr/>
          <a:lstStyle/>
          <a:p>
            <a:pPr>
              <a:defRPr/>
            </a:pPr>
            <a:r>
              <a:rPr lang="en-US"/>
              <a:t>© 2015, Perfecto Mobile Ltd.  All Rights Reserved.  </a:t>
            </a:r>
          </a:p>
        </p:txBody>
      </p:sp>
      <p:sp>
        <p:nvSpPr>
          <p:cNvPr id="7" name="TextBox 6">
            <a:extLst>
              <a:ext uri="{FF2B5EF4-FFF2-40B4-BE49-F238E27FC236}">
                <a16:creationId xmlns:a16="http://schemas.microsoft.com/office/drawing/2014/main" id="{34FD90CC-00FA-4A06-A03A-D0819E6E54D7}"/>
              </a:ext>
            </a:extLst>
          </p:cNvPr>
          <p:cNvSpPr txBox="1"/>
          <p:nvPr/>
        </p:nvSpPr>
        <p:spPr>
          <a:xfrm>
            <a:off x="457201" y="3987209"/>
            <a:ext cx="11472530" cy="1815882"/>
          </a:xfrm>
          <a:prstGeom prst="rect">
            <a:avLst/>
          </a:prstGeom>
          <a:solidFill>
            <a:schemeClr val="accent4">
              <a:lumMod val="40000"/>
              <a:lumOff val="60000"/>
            </a:schemeClr>
          </a:solidFill>
        </p:spPr>
        <p:txBody>
          <a:bodyPr wrap="square" rtlCol="0">
            <a:spAutoFit/>
          </a:bodyPr>
          <a:lstStyle/>
          <a:p>
            <a:r>
              <a:rPr lang="en-US" sz="1400" dirty="0" err="1">
                <a:solidFill>
                  <a:srgbClr val="00B050"/>
                </a:solidFill>
                <a:latin typeface="Consolas" panose="020B0609020204030204" pitchFamily="49" charset="0"/>
              </a:rPr>
              <a:t>PerfectoExecutionContext</a:t>
            </a:r>
            <a:r>
              <a:rPr lang="en-US" sz="1400" dirty="0">
                <a:latin typeface="Consolas" panose="020B0609020204030204" pitchFamily="49" charset="0"/>
              </a:rPr>
              <a:t> </a:t>
            </a:r>
            <a:r>
              <a:rPr lang="en-US" sz="1400" dirty="0" err="1">
                <a:latin typeface="Consolas" panose="020B0609020204030204" pitchFamily="49" charset="0"/>
              </a:rPr>
              <a:t>perfectoExecutionContext</a:t>
            </a:r>
            <a:r>
              <a:rPr lang="en-US" sz="1400" dirty="0">
                <a:latin typeface="Consolas" panose="020B0609020204030204" pitchFamily="49" charset="0"/>
              </a:rPr>
              <a:t> = </a:t>
            </a:r>
            <a:r>
              <a:rPr lang="en-US" sz="1400" dirty="0">
                <a:solidFill>
                  <a:srgbClr val="FF0000"/>
                </a:solidFill>
                <a:latin typeface="Consolas" panose="020B0609020204030204" pitchFamily="49" charset="0"/>
              </a:rPr>
              <a:t>new</a:t>
            </a:r>
            <a:r>
              <a:rPr lang="en-US" sz="1400" dirty="0">
                <a:latin typeface="Consolas" panose="020B0609020204030204" pitchFamily="49" charset="0"/>
              </a:rPr>
              <a:t> </a:t>
            </a:r>
            <a:r>
              <a:rPr lang="en-US" sz="1400" dirty="0" err="1">
                <a:solidFill>
                  <a:srgbClr val="00B050"/>
                </a:solidFill>
                <a:latin typeface="Consolas" panose="020B0609020204030204" pitchFamily="49" charset="0"/>
              </a:rPr>
              <a:t>PerfectoExecutionContext</a:t>
            </a:r>
            <a:r>
              <a:rPr lang="en-US" sz="1400" dirty="0" err="1">
                <a:latin typeface="Consolas" panose="020B0609020204030204" pitchFamily="49" charset="0"/>
              </a:rPr>
              <a:t>.PerfectoExecutionContextBuilder</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withProject</a:t>
            </a:r>
            <a:r>
              <a:rPr lang="en-US" sz="1400" dirty="0">
                <a:latin typeface="Consolas" panose="020B0609020204030204" pitchFamily="49" charset="0"/>
              </a:rPr>
              <a:t>(</a:t>
            </a:r>
            <a:r>
              <a:rPr lang="en-US" sz="1400" dirty="0">
                <a:solidFill>
                  <a:srgbClr val="FF0000"/>
                </a:solidFill>
                <a:latin typeface="Consolas" panose="020B0609020204030204" pitchFamily="49" charset="0"/>
              </a:rPr>
              <a:t>new</a:t>
            </a:r>
            <a:r>
              <a:rPr lang="en-US" sz="1400" dirty="0">
                <a:latin typeface="Consolas" panose="020B0609020204030204" pitchFamily="49" charset="0"/>
              </a:rPr>
              <a:t> Project("</a:t>
            </a:r>
            <a:r>
              <a:rPr lang="en-US" sz="1400" dirty="0">
                <a:solidFill>
                  <a:srgbClr val="0070C0"/>
                </a:solidFill>
                <a:latin typeface="Consolas" panose="020B0609020204030204" pitchFamily="49" charset="0"/>
              </a:rPr>
              <a:t>C# Training</a:t>
            </a:r>
            <a:r>
              <a:rPr lang="en-US" sz="1400" dirty="0">
                <a:latin typeface="Consolas" panose="020B0609020204030204" pitchFamily="49" charset="0"/>
              </a:rPr>
              <a:t>", "</a:t>
            </a:r>
            <a:r>
              <a:rPr lang="en-US" sz="1400" dirty="0">
                <a:solidFill>
                  <a:srgbClr val="0070C0"/>
                </a:solidFill>
                <a:latin typeface="Consolas" panose="020B0609020204030204" pitchFamily="49" charset="0"/>
              </a:rPr>
              <a:t>1.0</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withJob</a:t>
            </a:r>
            <a:r>
              <a:rPr lang="en-US" sz="1400" dirty="0">
                <a:latin typeface="Consolas" panose="020B0609020204030204" pitchFamily="49" charset="0"/>
              </a:rPr>
              <a:t>(</a:t>
            </a:r>
            <a:r>
              <a:rPr lang="en-US" sz="1400" dirty="0">
                <a:solidFill>
                  <a:srgbClr val="FF0000"/>
                </a:solidFill>
                <a:latin typeface="Consolas" panose="020B0609020204030204" pitchFamily="49" charset="0"/>
              </a:rPr>
              <a:t>new</a:t>
            </a:r>
            <a:r>
              <a:rPr lang="en-US" sz="1400" dirty="0">
                <a:latin typeface="Consolas" panose="020B0609020204030204" pitchFamily="49" charset="0"/>
              </a:rPr>
              <a:t> Job("</a:t>
            </a:r>
            <a:r>
              <a:rPr lang="en-US" sz="1400" dirty="0">
                <a:solidFill>
                  <a:srgbClr val="0070C0"/>
                </a:solidFill>
                <a:latin typeface="Consolas" panose="020B0609020204030204" pitchFamily="49" charset="0"/>
              </a:rPr>
              <a:t>My Job</a:t>
            </a:r>
            <a:r>
              <a:rPr lang="en-US" sz="1400" dirty="0">
                <a:latin typeface="Consolas" panose="020B0609020204030204" pitchFamily="49" charset="0"/>
              </a:rPr>
              <a:t>", 45))</a:t>
            </a:r>
          </a:p>
          <a:p>
            <a:r>
              <a:rPr lang="en-US" sz="1400" dirty="0">
                <a:latin typeface="Consolas" panose="020B0609020204030204" pitchFamily="49" charset="0"/>
              </a:rPr>
              <a:t>					.</a:t>
            </a:r>
            <a:r>
              <a:rPr lang="en-US" sz="1400" dirty="0" err="1">
                <a:latin typeface="Consolas" panose="020B0609020204030204" pitchFamily="49" charset="0"/>
              </a:rPr>
              <a:t>withContextTags</a:t>
            </a:r>
            <a:r>
              <a:rPr lang="en-US" sz="1400" dirty="0">
                <a:latin typeface="Consolas" panose="020B0609020204030204" pitchFamily="49" charset="0"/>
              </a:rPr>
              <a:t>(</a:t>
            </a:r>
            <a:r>
              <a:rPr lang="en-US" sz="1400" dirty="0">
                <a:solidFill>
                  <a:srgbClr val="FF0000"/>
                </a:solidFill>
                <a:latin typeface="Consolas" panose="020B0609020204030204" pitchFamily="49" charset="0"/>
              </a:rPr>
              <a:t>new</a:t>
            </a:r>
            <a:r>
              <a:rPr lang="en-US" sz="1400" dirty="0">
                <a:latin typeface="Consolas" panose="020B0609020204030204" pitchFamily="49" charset="0"/>
              </a:rPr>
              <a:t>[] { "</a:t>
            </a:r>
            <a:r>
              <a:rPr lang="en-US" sz="1400" dirty="0" err="1">
                <a:solidFill>
                  <a:srgbClr val="0070C0"/>
                </a:solidFill>
                <a:latin typeface="Consolas" panose="020B0609020204030204" pitchFamily="49" charset="0"/>
              </a:rPr>
              <a:t>imageInject</a:t>
            </a:r>
            <a:r>
              <a:rPr lang="en-US" sz="1400" dirty="0">
                <a:latin typeface="Consolas" panose="020B0609020204030204" pitchFamily="49" charset="0"/>
              </a:rPr>
              <a:t>", "</a:t>
            </a:r>
            <a:r>
              <a:rPr lang="en-US" sz="1400" dirty="0">
                <a:solidFill>
                  <a:srgbClr val="0070C0"/>
                </a:solidFill>
                <a:latin typeface="Consolas" panose="020B0609020204030204" pitchFamily="49" charset="0"/>
              </a:rPr>
              <a:t>assignment</a:t>
            </a:r>
            <a:r>
              <a:rPr lang="en-US" sz="1400" dirty="0">
                <a:latin typeface="Consolas" panose="020B0609020204030204" pitchFamily="49" charset="0"/>
              </a:rPr>
              <a:t>", "</a:t>
            </a:r>
            <a:r>
              <a:rPr lang="en-US" sz="1400" dirty="0">
                <a:solidFill>
                  <a:srgbClr val="0070C0"/>
                </a:solidFill>
                <a:latin typeface="Consolas" panose="020B0609020204030204" pitchFamily="49" charset="0"/>
              </a:rPr>
              <a:t>c#</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withWebDriver</a:t>
            </a:r>
            <a:r>
              <a:rPr lang="en-US" sz="1400" dirty="0">
                <a:latin typeface="Consolas" panose="020B0609020204030204" pitchFamily="49" charset="0"/>
              </a:rPr>
              <a:t>(driver)</a:t>
            </a:r>
          </a:p>
          <a:p>
            <a:r>
              <a:rPr lang="en-US" sz="1400" dirty="0">
                <a:latin typeface="Consolas" panose="020B0609020204030204" pitchFamily="49" charset="0"/>
              </a:rPr>
              <a:t>					.build();</a:t>
            </a:r>
          </a:p>
          <a:p>
            <a:r>
              <a:rPr lang="en-US" sz="1400" dirty="0" err="1">
                <a:latin typeface="Consolas" panose="020B0609020204030204" pitchFamily="49" charset="0"/>
              </a:rPr>
              <a:t>reportiumClient</a:t>
            </a:r>
            <a:r>
              <a:rPr lang="en-US" sz="1400" dirty="0">
                <a:latin typeface="Consolas" panose="020B0609020204030204" pitchFamily="49" charset="0"/>
              </a:rPr>
              <a:t> = </a:t>
            </a:r>
            <a:r>
              <a:rPr lang="en-US" sz="1400" dirty="0" err="1">
                <a:solidFill>
                  <a:srgbClr val="00B050"/>
                </a:solidFill>
                <a:latin typeface="Consolas" panose="020B0609020204030204" pitchFamily="49" charset="0"/>
              </a:rPr>
              <a:t>PerfectoClientFactory</a:t>
            </a:r>
            <a:r>
              <a:rPr lang="en-US" sz="1400" dirty="0" err="1">
                <a:latin typeface="Consolas" panose="020B0609020204030204" pitchFamily="49" charset="0"/>
              </a:rPr>
              <a:t>.createPerfectoReportiumClient</a:t>
            </a:r>
            <a:r>
              <a:rPr lang="en-US" sz="1400" dirty="0">
                <a:latin typeface="Consolas" panose="020B0609020204030204" pitchFamily="49" charset="0"/>
              </a:rPr>
              <a:t>(</a:t>
            </a:r>
            <a:r>
              <a:rPr lang="en-US" sz="1400" dirty="0" err="1">
                <a:latin typeface="Consolas" panose="020B0609020204030204" pitchFamily="49" charset="0"/>
              </a:rPr>
              <a:t>perfectoExecutionContext</a:t>
            </a:r>
            <a:r>
              <a:rPr lang="en-US" sz="1400" dirty="0">
                <a:latin typeface="Consolas" panose="020B0609020204030204" pitchFamily="49" charset="0"/>
              </a:rPr>
              <a:t>);</a:t>
            </a:r>
          </a:p>
          <a:p>
            <a:endParaRPr lang="en-US" sz="1400" dirty="0">
              <a:latin typeface="Consolas" panose="020B0609020204030204" pitchFamily="49" charset="0"/>
            </a:endParaRPr>
          </a:p>
        </p:txBody>
      </p:sp>
    </p:spTree>
    <p:extLst>
      <p:ext uri="{BB962C8B-B14F-4D97-AF65-F5344CB8AC3E}">
        <p14:creationId xmlns:p14="http://schemas.microsoft.com/office/powerpoint/2010/main" val="323184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256-9E17-C244-9CAA-169B810ADF89}"/>
              </a:ext>
            </a:extLst>
          </p:cNvPr>
          <p:cNvSpPr>
            <a:spLocks noGrp="1"/>
          </p:cNvSpPr>
          <p:nvPr>
            <p:ph type="title"/>
          </p:nvPr>
        </p:nvSpPr>
        <p:spPr>
          <a:xfrm>
            <a:off x="643468" y="0"/>
            <a:ext cx="6369580" cy="793750"/>
          </a:xfrm>
        </p:spPr>
        <p:txBody>
          <a:bodyPr/>
          <a:lstStyle/>
          <a:p>
            <a:r>
              <a:rPr lang="en-US" dirty="0"/>
              <a:t>The Job Definition Creates the Dashboard</a:t>
            </a:r>
          </a:p>
        </p:txBody>
      </p:sp>
      <p:sp>
        <p:nvSpPr>
          <p:cNvPr id="4" name="Date Placeholder 3">
            <a:extLst>
              <a:ext uri="{FF2B5EF4-FFF2-40B4-BE49-F238E27FC236}">
                <a16:creationId xmlns:a16="http://schemas.microsoft.com/office/drawing/2014/main" id="{F3AD738D-4D38-D74F-9492-596EBF052467}"/>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62CEE522-5C94-8046-86FC-12B337A3FB66}"/>
              </a:ext>
            </a:extLst>
          </p:cNvPr>
          <p:cNvSpPr>
            <a:spLocks noGrp="1"/>
          </p:cNvSpPr>
          <p:nvPr>
            <p:ph type="sldNum" sz="quarter" idx="11"/>
          </p:nvPr>
        </p:nvSpPr>
        <p:spPr/>
        <p:txBody>
          <a:bodyPr/>
          <a:lstStyle/>
          <a:p>
            <a:pPr>
              <a:defRPr/>
            </a:pPr>
            <a:fld id="{FBFFF966-70DD-4CC3-AB8F-F21A10ACC46A}" type="slidenum">
              <a:rPr lang="en-US" smtClean="0"/>
              <a:pPr>
                <a:defRPr/>
              </a:pPr>
              <a:t>23</a:t>
            </a:fld>
            <a:endParaRPr lang="en-US"/>
          </a:p>
        </p:txBody>
      </p:sp>
      <p:sp>
        <p:nvSpPr>
          <p:cNvPr id="6" name="Footer Placeholder 5">
            <a:extLst>
              <a:ext uri="{FF2B5EF4-FFF2-40B4-BE49-F238E27FC236}">
                <a16:creationId xmlns:a16="http://schemas.microsoft.com/office/drawing/2014/main" id="{AF79E45E-ACAC-534A-ABB0-44641F9EC520}"/>
              </a:ext>
            </a:extLst>
          </p:cNvPr>
          <p:cNvSpPr>
            <a:spLocks noGrp="1"/>
          </p:cNvSpPr>
          <p:nvPr>
            <p:ph type="ftr" sz="quarter" idx="12"/>
          </p:nvPr>
        </p:nvSpPr>
        <p:spPr/>
        <p:txBody>
          <a:bodyPr/>
          <a:lstStyle/>
          <a:p>
            <a:pPr>
              <a:defRPr/>
            </a:pPr>
            <a:r>
              <a:rPr lang="en-US"/>
              <a:t>© 2015, Perfecto Mobile Ltd.  All Rights Reserved.  </a:t>
            </a:r>
          </a:p>
        </p:txBody>
      </p:sp>
      <p:pic>
        <p:nvPicPr>
          <p:cNvPr id="8" name="Picture 7">
            <a:extLst>
              <a:ext uri="{FF2B5EF4-FFF2-40B4-BE49-F238E27FC236}">
                <a16:creationId xmlns:a16="http://schemas.microsoft.com/office/drawing/2014/main" id="{75CFCFFA-B8FA-E64F-BFC3-B69A249BA6AB}"/>
              </a:ext>
            </a:extLst>
          </p:cNvPr>
          <p:cNvPicPr>
            <a:picLocks noChangeAspect="1"/>
          </p:cNvPicPr>
          <p:nvPr/>
        </p:nvPicPr>
        <p:blipFill>
          <a:blip r:embed="rId2"/>
          <a:stretch>
            <a:fillRect/>
          </a:stretch>
        </p:blipFill>
        <p:spPr>
          <a:xfrm>
            <a:off x="175604" y="626533"/>
            <a:ext cx="11745463" cy="6298142"/>
          </a:xfrm>
          <a:prstGeom prst="rect">
            <a:avLst/>
          </a:prstGeom>
        </p:spPr>
      </p:pic>
    </p:spTree>
    <p:extLst>
      <p:ext uri="{BB962C8B-B14F-4D97-AF65-F5344CB8AC3E}">
        <p14:creationId xmlns:p14="http://schemas.microsoft.com/office/powerpoint/2010/main" val="807555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6EA6-1EC7-3145-8750-BC60ECACEE74}"/>
              </a:ext>
            </a:extLst>
          </p:cNvPr>
          <p:cNvSpPr>
            <a:spLocks noGrp="1"/>
          </p:cNvSpPr>
          <p:nvPr>
            <p:ph type="title"/>
          </p:nvPr>
        </p:nvSpPr>
        <p:spPr/>
        <p:txBody>
          <a:bodyPr/>
          <a:lstStyle/>
          <a:p>
            <a:r>
              <a:rPr lang="en-US" dirty="0"/>
              <a:t>Test Level</a:t>
            </a:r>
          </a:p>
        </p:txBody>
      </p:sp>
      <p:sp>
        <p:nvSpPr>
          <p:cNvPr id="3" name="Content Placeholder 2">
            <a:extLst>
              <a:ext uri="{FF2B5EF4-FFF2-40B4-BE49-F238E27FC236}">
                <a16:creationId xmlns:a16="http://schemas.microsoft.com/office/drawing/2014/main" id="{35D7D3B9-92D9-1E4E-A818-36F4DAB74654}"/>
              </a:ext>
            </a:extLst>
          </p:cNvPr>
          <p:cNvSpPr>
            <a:spLocks noGrp="1"/>
          </p:cNvSpPr>
          <p:nvPr>
            <p:ph idx="1"/>
          </p:nvPr>
        </p:nvSpPr>
        <p:spPr>
          <a:xfrm>
            <a:off x="838200" y="1182688"/>
            <a:ext cx="10515600" cy="2728912"/>
          </a:xfrm>
        </p:spPr>
        <p:txBody>
          <a:bodyPr/>
          <a:lstStyle/>
          <a:p>
            <a:r>
              <a:rPr lang="en-US" dirty="0"/>
              <a:t>We start the test in the code – with a name &amp; tags</a:t>
            </a:r>
          </a:p>
          <a:p>
            <a:r>
              <a:rPr lang="en-US" dirty="0"/>
              <a:t>We divide the test into logical steps</a:t>
            </a:r>
          </a:p>
          <a:p>
            <a:pPr lvl="1"/>
            <a:r>
              <a:rPr lang="en-US" dirty="0"/>
              <a:t>Each step starts with a descriptions</a:t>
            </a:r>
          </a:p>
          <a:p>
            <a:pPr lvl="1"/>
            <a:r>
              <a:rPr lang="en-US" dirty="0"/>
              <a:t>All commands need to be inside steps</a:t>
            </a:r>
          </a:p>
          <a:p>
            <a:pPr lvl="1"/>
            <a:r>
              <a:rPr lang="en-US" dirty="0"/>
              <a:t>A new step begins straight after one ends</a:t>
            </a:r>
          </a:p>
        </p:txBody>
      </p:sp>
      <p:sp>
        <p:nvSpPr>
          <p:cNvPr id="4" name="Date Placeholder 3">
            <a:extLst>
              <a:ext uri="{FF2B5EF4-FFF2-40B4-BE49-F238E27FC236}">
                <a16:creationId xmlns:a16="http://schemas.microsoft.com/office/drawing/2014/main" id="{39E78018-445D-8646-9148-608654161344}"/>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D428C2A7-029F-CF40-857D-EB9C46E14704}"/>
              </a:ext>
            </a:extLst>
          </p:cNvPr>
          <p:cNvSpPr>
            <a:spLocks noGrp="1"/>
          </p:cNvSpPr>
          <p:nvPr>
            <p:ph type="sldNum" sz="quarter" idx="11"/>
          </p:nvPr>
        </p:nvSpPr>
        <p:spPr/>
        <p:txBody>
          <a:bodyPr/>
          <a:lstStyle/>
          <a:p>
            <a:pPr>
              <a:defRPr/>
            </a:pPr>
            <a:fld id="{FBFFF966-70DD-4CC3-AB8F-F21A10ACC46A}" type="slidenum">
              <a:rPr lang="en-US" smtClean="0"/>
              <a:pPr>
                <a:defRPr/>
              </a:pPr>
              <a:t>24</a:t>
            </a:fld>
            <a:endParaRPr lang="en-US"/>
          </a:p>
        </p:txBody>
      </p:sp>
      <p:sp>
        <p:nvSpPr>
          <p:cNvPr id="6" name="Footer Placeholder 5">
            <a:extLst>
              <a:ext uri="{FF2B5EF4-FFF2-40B4-BE49-F238E27FC236}">
                <a16:creationId xmlns:a16="http://schemas.microsoft.com/office/drawing/2014/main" id="{5F26DBC2-2C7B-7E4F-BED7-8F8FB4DFE87E}"/>
              </a:ext>
            </a:extLst>
          </p:cNvPr>
          <p:cNvSpPr>
            <a:spLocks noGrp="1"/>
          </p:cNvSpPr>
          <p:nvPr>
            <p:ph type="ftr" sz="quarter" idx="12"/>
          </p:nvPr>
        </p:nvSpPr>
        <p:spPr/>
        <p:txBody>
          <a:bodyPr/>
          <a:lstStyle/>
          <a:p>
            <a:pPr>
              <a:defRPr/>
            </a:pPr>
            <a:r>
              <a:rPr lang="en-US"/>
              <a:t>© 2015, Perfecto Mobile Ltd.  All Rights Reserved.  </a:t>
            </a:r>
          </a:p>
        </p:txBody>
      </p:sp>
      <p:sp>
        <p:nvSpPr>
          <p:cNvPr id="7" name="TextBox 6">
            <a:extLst>
              <a:ext uri="{FF2B5EF4-FFF2-40B4-BE49-F238E27FC236}">
                <a16:creationId xmlns:a16="http://schemas.microsoft.com/office/drawing/2014/main" id="{165D392D-9606-4592-9146-F3C2D4458A6D}"/>
              </a:ext>
            </a:extLst>
          </p:cNvPr>
          <p:cNvSpPr txBox="1"/>
          <p:nvPr/>
        </p:nvSpPr>
        <p:spPr>
          <a:xfrm>
            <a:off x="1066800" y="3398520"/>
            <a:ext cx="10287000" cy="3077766"/>
          </a:xfrm>
          <a:prstGeom prst="rect">
            <a:avLst/>
          </a:prstGeom>
          <a:solidFill>
            <a:schemeClr val="accent4">
              <a:lumMod val="40000"/>
              <a:lumOff val="60000"/>
            </a:schemeClr>
          </a:solidFill>
        </p:spPr>
        <p:txBody>
          <a:bodyPr wrap="square" rtlCol="0">
            <a:spAutoFit/>
          </a:bodyPr>
          <a:lstStyle/>
          <a:p>
            <a:r>
              <a:rPr lang="en-US" dirty="0"/>
              <a:t> </a:t>
            </a:r>
            <a:r>
              <a:rPr lang="en-US" sz="1600" dirty="0" err="1">
                <a:latin typeface="Consolas" panose="020B0609020204030204" pitchFamily="49" charset="0"/>
              </a:rPr>
              <a:t>reportClient.testStart</a:t>
            </a:r>
            <a:r>
              <a:rPr lang="en-US" sz="1600" dirty="0">
                <a:latin typeface="Consolas" panose="020B0609020204030204" pitchFamily="49" charset="0"/>
              </a:rPr>
              <a:t>("</a:t>
            </a:r>
            <a:r>
              <a:rPr lang="en-US" sz="1600" dirty="0">
                <a:solidFill>
                  <a:srgbClr val="0070C0"/>
                </a:solidFill>
                <a:latin typeface="Consolas" panose="020B0609020204030204" pitchFamily="49" charset="0"/>
              </a:rPr>
              <a:t>User Agent test</a:t>
            </a:r>
            <a:r>
              <a:rPr lang="en-US" sz="1600" dirty="0">
                <a:latin typeface="Consolas" panose="020B0609020204030204" pitchFamily="49" charset="0"/>
              </a:rPr>
              <a:t>", </a:t>
            </a:r>
            <a:r>
              <a:rPr lang="en-US" sz="1600" dirty="0">
                <a:solidFill>
                  <a:srgbClr val="FF0000"/>
                </a:solidFill>
                <a:latin typeface="Consolas" panose="020B0609020204030204" pitchFamily="49" charset="0"/>
              </a:rPr>
              <a:t>new</a:t>
            </a:r>
            <a:r>
              <a:rPr lang="en-US" sz="1600" dirty="0">
                <a:latin typeface="Consolas" panose="020B0609020204030204" pitchFamily="49" charset="0"/>
              </a:rPr>
              <a:t> </a:t>
            </a:r>
            <a:r>
              <a:rPr lang="en-US" sz="1600" dirty="0" err="1">
                <a:latin typeface="Consolas" panose="020B0609020204030204" pitchFamily="49" charset="0"/>
              </a:rPr>
              <a:t>TestContextTags</a:t>
            </a:r>
            <a:r>
              <a:rPr lang="en-US" sz="1600" dirty="0">
                <a:latin typeface="Consolas" panose="020B0609020204030204" pitchFamily="49" charset="0"/>
              </a:rPr>
              <a:t>("</a:t>
            </a:r>
            <a:r>
              <a:rPr lang="en-US" sz="1600" dirty="0">
                <a:solidFill>
                  <a:srgbClr val="0070C0"/>
                </a:solidFill>
                <a:latin typeface="Consolas" panose="020B0609020204030204" pitchFamily="49" charset="0"/>
              </a:rPr>
              <a:t>assignment2</a:t>
            </a:r>
            <a:r>
              <a:rPr lang="en-US" sz="1600" dirty="0">
                <a:latin typeface="Consolas" panose="020B0609020204030204" pitchFamily="49" charset="0"/>
              </a:rPr>
              <a:t>", "</a:t>
            </a:r>
            <a:r>
              <a:rPr lang="en-US" sz="1600" dirty="0">
                <a:solidFill>
                  <a:srgbClr val="0070C0"/>
                </a:solidFill>
                <a:latin typeface="Consolas" panose="020B0609020204030204" pitchFamily="49" charset="0"/>
              </a:rPr>
              <a:t>training</a:t>
            </a:r>
            <a:r>
              <a:rPr lang="en-US" sz="1600" dirty="0">
                <a:latin typeface="Consolas" panose="020B0609020204030204" pitchFamily="49" charset="0"/>
              </a:rPr>
              <a:t>"));</a:t>
            </a:r>
          </a:p>
          <a:p>
            <a:r>
              <a:rPr lang="en-US" sz="1600" dirty="0">
                <a:latin typeface="Consolas" panose="020B0609020204030204" pitchFamily="49" charset="0"/>
              </a:rPr>
              <a:t>…</a:t>
            </a:r>
          </a:p>
          <a:p>
            <a:r>
              <a:rPr lang="en-US" sz="1600" dirty="0">
                <a:latin typeface="Consolas" panose="020B0609020204030204" pitchFamily="49" charset="0"/>
              </a:rPr>
              <a:t> </a:t>
            </a:r>
            <a:r>
              <a:rPr lang="en-US" sz="1600" dirty="0" err="1">
                <a:latin typeface="Consolas" panose="020B0609020204030204" pitchFamily="49" charset="0"/>
              </a:rPr>
              <a:t>reportClient.stepStart</a:t>
            </a:r>
            <a:r>
              <a:rPr lang="en-US" sz="1600" dirty="0">
                <a:latin typeface="Consolas" panose="020B0609020204030204" pitchFamily="49" charset="0"/>
              </a:rPr>
              <a:t>("</a:t>
            </a:r>
            <a:r>
              <a:rPr lang="en-US" sz="1600" dirty="0">
                <a:solidFill>
                  <a:srgbClr val="0070C0"/>
                </a:solidFill>
                <a:latin typeface="Consolas" panose="020B0609020204030204" pitchFamily="49" charset="0"/>
              </a:rPr>
              <a:t>Open the website</a:t>
            </a:r>
            <a:r>
              <a:rPr lang="en-US" sz="1600" dirty="0">
                <a:latin typeface="Consolas" panose="020B0609020204030204" pitchFamily="49" charset="0"/>
              </a:rPr>
              <a:t>");</a:t>
            </a:r>
          </a:p>
          <a:p>
            <a:r>
              <a:rPr lang="en-US" sz="1600" dirty="0">
                <a:latin typeface="Consolas" panose="020B0609020204030204" pitchFamily="49" charset="0"/>
              </a:rPr>
              <a:t> </a:t>
            </a:r>
            <a:r>
              <a:rPr lang="en-US" sz="1600" dirty="0" err="1">
                <a:latin typeface="Consolas" panose="020B0609020204030204" pitchFamily="49" charset="0"/>
              </a:rPr>
              <a:t>driver.Navigate</a:t>
            </a:r>
            <a:r>
              <a:rPr lang="en-US" sz="1600" dirty="0">
                <a:latin typeface="Consolas" panose="020B0609020204030204" pitchFamily="49" charset="0"/>
              </a:rPr>
              <a:t>().</a:t>
            </a:r>
            <a:r>
              <a:rPr lang="en-US" sz="1600" dirty="0" err="1">
                <a:latin typeface="Consolas" panose="020B0609020204030204" pitchFamily="49" charset="0"/>
              </a:rPr>
              <a:t>GoToUrl</a:t>
            </a:r>
            <a:r>
              <a:rPr lang="en-US" sz="1600" dirty="0">
                <a:latin typeface="Consolas" panose="020B0609020204030204" pitchFamily="49" charset="0"/>
              </a:rPr>
              <a:t>("</a:t>
            </a:r>
            <a:r>
              <a:rPr lang="en-US" sz="1600" dirty="0">
                <a:solidFill>
                  <a:srgbClr val="0070C0"/>
                </a:solidFill>
                <a:latin typeface="Consolas" panose="020B0609020204030204" pitchFamily="49" charset="0"/>
              </a:rPr>
              <a:t>https://training.perfecto.io</a:t>
            </a:r>
            <a:r>
              <a:rPr lang="en-US" sz="1600" dirty="0">
                <a:latin typeface="Consolas" panose="020B0609020204030204" pitchFamily="49" charset="0"/>
              </a:rPr>
              <a:t>");</a:t>
            </a:r>
          </a:p>
          <a:p>
            <a:r>
              <a:rPr lang="en-US" sz="1600" dirty="0">
                <a:latin typeface="Consolas" panose="020B0609020204030204" pitchFamily="49" charset="0"/>
              </a:rPr>
              <a:t> </a:t>
            </a:r>
            <a:r>
              <a:rPr lang="en-US" sz="1600" dirty="0" err="1">
                <a:latin typeface="Consolas" panose="020B0609020204030204" pitchFamily="49" charset="0"/>
              </a:rPr>
              <a:t>pars.Clear</a:t>
            </a:r>
            <a:r>
              <a:rPr lang="en-US" sz="1600" dirty="0">
                <a:latin typeface="Consolas" panose="020B0609020204030204" pitchFamily="49" charset="0"/>
              </a:rPr>
              <a:t>();</a:t>
            </a:r>
          </a:p>
          <a:p>
            <a:r>
              <a:rPr lang="en-US" sz="1600" dirty="0">
                <a:latin typeface="Consolas" panose="020B0609020204030204" pitchFamily="49" charset="0"/>
              </a:rPr>
              <a:t> </a:t>
            </a:r>
            <a:r>
              <a:rPr lang="en-US" sz="1600" dirty="0" err="1">
                <a:latin typeface="Consolas" panose="020B0609020204030204" pitchFamily="49" charset="0"/>
              </a:rPr>
              <a:t>pars.Add</a:t>
            </a:r>
            <a:r>
              <a:rPr lang="en-US" sz="1600" dirty="0">
                <a:latin typeface="Consolas" panose="020B0609020204030204" pitchFamily="49" charset="0"/>
              </a:rPr>
              <a:t>("</a:t>
            </a:r>
            <a:r>
              <a:rPr lang="en-US" sz="1600" dirty="0">
                <a:solidFill>
                  <a:srgbClr val="0070C0"/>
                </a:solidFill>
                <a:latin typeface="Consolas" panose="020B0609020204030204" pitchFamily="49" charset="0"/>
              </a:rPr>
              <a:t>content</a:t>
            </a:r>
            <a:r>
              <a:rPr lang="en-US" sz="1600" dirty="0">
                <a:latin typeface="Consolas" panose="020B0609020204030204" pitchFamily="49" charset="0"/>
              </a:rPr>
              <a:t>", "</a:t>
            </a:r>
            <a:r>
              <a:rPr lang="en-US" sz="1600" dirty="0">
                <a:solidFill>
                  <a:srgbClr val="0070C0"/>
                </a:solidFill>
                <a:latin typeface="Consolas" panose="020B0609020204030204" pitchFamily="49" charset="0"/>
              </a:rPr>
              <a:t>Training Website</a:t>
            </a:r>
            <a:r>
              <a:rPr lang="en-US" sz="1600" dirty="0">
                <a:latin typeface="Consolas" panose="020B0609020204030204" pitchFamily="49" charset="0"/>
              </a:rPr>
              <a:t>");</a:t>
            </a:r>
          </a:p>
          <a:p>
            <a:r>
              <a:rPr lang="en-US" sz="1600" dirty="0">
                <a:latin typeface="Consolas" panose="020B0609020204030204" pitchFamily="49" charset="0"/>
              </a:rPr>
              <a:t> </a:t>
            </a:r>
            <a:r>
              <a:rPr lang="en-US" sz="1600" dirty="0" err="1">
                <a:latin typeface="Consolas" panose="020B0609020204030204" pitchFamily="49" charset="0"/>
              </a:rPr>
              <a:t>pars.Add</a:t>
            </a:r>
            <a:r>
              <a:rPr lang="en-US" sz="1600" dirty="0">
                <a:latin typeface="Consolas" panose="020B0609020204030204" pitchFamily="49" charset="0"/>
              </a:rPr>
              <a:t>("</a:t>
            </a:r>
            <a:r>
              <a:rPr lang="en-US" sz="1600" dirty="0">
                <a:solidFill>
                  <a:srgbClr val="0070C0"/>
                </a:solidFill>
                <a:latin typeface="Consolas" panose="020B0609020204030204" pitchFamily="49" charset="0"/>
              </a:rPr>
              <a:t>timeout</a:t>
            </a:r>
            <a:r>
              <a:rPr lang="en-US" sz="1600" dirty="0">
                <a:latin typeface="Consolas" panose="020B0609020204030204" pitchFamily="49" charset="0"/>
              </a:rPr>
              <a:t>", 20);</a:t>
            </a:r>
          </a:p>
          <a:p>
            <a:r>
              <a:rPr lang="en-US" sz="1600" dirty="0">
                <a:latin typeface="Consolas" panose="020B0609020204030204" pitchFamily="49" charset="0"/>
              </a:rPr>
              <a:t> String res = (String)</a:t>
            </a:r>
            <a:r>
              <a:rPr lang="en-US" sz="1600" dirty="0" err="1">
                <a:latin typeface="Consolas" panose="020B0609020204030204" pitchFamily="49" charset="0"/>
              </a:rPr>
              <a:t>driver.ExecuteScript</a:t>
            </a:r>
            <a:r>
              <a:rPr lang="en-US" sz="1600" dirty="0">
                <a:latin typeface="Consolas" panose="020B0609020204030204" pitchFamily="49" charset="0"/>
              </a:rPr>
              <a:t>("</a:t>
            </a:r>
            <a:r>
              <a:rPr lang="en-US" sz="1600" dirty="0" err="1">
                <a:solidFill>
                  <a:srgbClr val="0070C0"/>
                </a:solidFill>
                <a:latin typeface="Consolas" panose="020B0609020204030204" pitchFamily="49" charset="0"/>
              </a:rPr>
              <a:t>mobile:checkpoint:text</a:t>
            </a:r>
            <a:r>
              <a:rPr lang="en-US" sz="1600" dirty="0">
                <a:latin typeface="Consolas" panose="020B0609020204030204" pitchFamily="49" charset="0"/>
              </a:rPr>
              <a:t>", pars);</a:t>
            </a:r>
          </a:p>
          <a:p>
            <a:endParaRPr lang="en-US" sz="1600" dirty="0">
              <a:latin typeface="Consolas" panose="020B0609020204030204" pitchFamily="49" charset="0"/>
            </a:endParaRPr>
          </a:p>
          <a:p>
            <a:r>
              <a:rPr lang="en-US" sz="1600" dirty="0">
                <a:latin typeface="Consolas" panose="020B0609020204030204" pitchFamily="49" charset="0"/>
              </a:rPr>
              <a:t> </a:t>
            </a:r>
            <a:r>
              <a:rPr lang="en-US" sz="1600" dirty="0">
                <a:solidFill>
                  <a:srgbClr val="FF0000"/>
                </a:solidFill>
                <a:latin typeface="Consolas" panose="020B0609020204030204" pitchFamily="49" charset="0"/>
              </a:rPr>
              <a:t>if</a:t>
            </a:r>
            <a:r>
              <a:rPr lang="en-US" sz="1600" dirty="0">
                <a:latin typeface="Consolas" panose="020B0609020204030204" pitchFamily="49" charset="0"/>
              </a:rPr>
              <a:t> (!</a:t>
            </a:r>
            <a:r>
              <a:rPr lang="en-US" sz="1600" dirty="0" err="1">
                <a:latin typeface="Consolas" panose="020B0609020204030204" pitchFamily="49" charset="0"/>
              </a:rPr>
              <a:t>res.ToLower</a:t>
            </a:r>
            <a:r>
              <a:rPr lang="en-US" sz="1600" dirty="0">
                <a:latin typeface="Consolas" panose="020B0609020204030204" pitchFamily="49" charset="0"/>
              </a:rPr>
              <a:t>().Equals("</a:t>
            </a:r>
            <a:r>
              <a:rPr lang="en-US" sz="1600" dirty="0">
                <a:solidFill>
                  <a:srgbClr val="0070C0"/>
                </a:solidFill>
                <a:latin typeface="Consolas" panose="020B0609020204030204" pitchFamily="49" charset="0"/>
              </a:rPr>
              <a:t>true</a:t>
            </a:r>
            <a:r>
              <a:rPr lang="en-US" sz="1600" dirty="0">
                <a:latin typeface="Consolas" panose="020B0609020204030204" pitchFamily="49" charset="0"/>
              </a:rPr>
              <a:t>"))   {</a:t>
            </a:r>
          </a:p>
          <a:p>
            <a:r>
              <a:rPr lang="en-US" sz="1600" dirty="0">
                <a:latin typeface="Consolas" panose="020B0609020204030204" pitchFamily="49" charset="0"/>
              </a:rPr>
              <a:t>                </a:t>
            </a:r>
            <a:r>
              <a:rPr lang="en-US" sz="1600" dirty="0" err="1">
                <a:latin typeface="Consolas" panose="020B0609020204030204" pitchFamily="49" charset="0"/>
              </a:rPr>
              <a:t>reportClient.reportiumAssert</a:t>
            </a:r>
            <a:r>
              <a:rPr lang="en-US" sz="1600" dirty="0">
                <a:latin typeface="Consolas" panose="020B0609020204030204" pitchFamily="49" charset="0"/>
              </a:rPr>
              <a:t>("</a:t>
            </a:r>
            <a:r>
              <a:rPr lang="en-US" sz="1600" dirty="0">
                <a:solidFill>
                  <a:srgbClr val="0070C0"/>
                </a:solidFill>
                <a:latin typeface="Consolas" panose="020B0609020204030204" pitchFamily="49" charset="0"/>
              </a:rPr>
              <a:t>homepage loaded</a:t>
            </a:r>
            <a:r>
              <a:rPr lang="en-US" sz="1600" dirty="0">
                <a:latin typeface="Consolas" panose="020B0609020204030204" pitchFamily="49" charset="0"/>
              </a:rPr>
              <a:t>", </a:t>
            </a:r>
            <a:r>
              <a:rPr lang="en-US" sz="1600" dirty="0">
                <a:solidFill>
                  <a:srgbClr val="FF0000"/>
                </a:solidFill>
                <a:latin typeface="Consolas" panose="020B0609020204030204" pitchFamily="49" charset="0"/>
              </a:rPr>
              <a:t>false</a:t>
            </a:r>
            <a:r>
              <a:rPr lang="en-US" sz="1600" dirty="0">
                <a:latin typeface="Consolas" panose="020B0609020204030204" pitchFamily="49" charset="0"/>
              </a:rPr>
              <a:t>); }</a:t>
            </a:r>
          </a:p>
          <a:p>
            <a:r>
              <a:rPr lang="en-US" sz="1600" dirty="0">
                <a:latin typeface="Consolas" panose="020B0609020204030204" pitchFamily="49" charset="0"/>
              </a:rPr>
              <a:t> </a:t>
            </a:r>
            <a:r>
              <a:rPr lang="en-US" sz="1600" dirty="0" err="1">
                <a:latin typeface="Consolas" panose="020B0609020204030204" pitchFamily="49" charset="0"/>
              </a:rPr>
              <a:t>reportClient.stepEnd</a:t>
            </a:r>
            <a:r>
              <a:rPr lang="en-US" sz="1600" dirty="0">
                <a:latin typeface="Consolas" panose="020B0609020204030204" pitchFamily="49" charset="0"/>
              </a:rPr>
              <a:t>();</a:t>
            </a:r>
          </a:p>
        </p:txBody>
      </p:sp>
    </p:spTree>
    <p:extLst>
      <p:ext uri="{BB962C8B-B14F-4D97-AF65-F5344CB8AC3E}">
        <p14:creationId xmlns:p14="http://schemas.microsoft.com/office/powerpoint/2010/main" val="225090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683A3BE-64EA-9245-83E1-99E39B9E7D4A}"/>
              </a:ext>
            </a:extLst>
          </p:cNvPr>
          <p:cNvSpPr>
            <a:spLocks noGrp="1"/>
          </p:cNvSpPr>
          <p:nvPr>
            <p:ph type="title"/>
          </p:nvPr>
        </p:nvSpPr>
        <p:spPr/>
        <p:txBody>
          <a:bodyPr/>
          <a:lstStyle/>
          <a:p>
            <a:r>
              <a:rPr lang="en-US" dirty="0"/>
              <a:t>Assertions</a:t>
            </a:r>
          </a:p>
        </p:txBody>
      </p:sp>
      <p:sp>
        <p:nvSpPr>
          <p:cNvPr id="10" name="Content Placeholder 9">
            <a:extLst>
              <a:ext uri="{FF2B5EF4-FFF2-40B4-BE49-F238E27FC236}">
                <a16:creationId xmlns:a16="http://schemas.microsoft.com/office/drawing/2014/main" id="{F6EA3CA3-F7CF-6842-834A-970B0A1FABE1}"/>
              </a:ext>
            </a:extLst>
          </p:cNvPr>
          <p:cNvSpPr>
            <a:spLocks noGrp="1"/>
          </p:cNvSpPr>
          <p:nvPr>
            <p:ph idx="1"/>
          </p:nvPr>
        </p:nvSpPr>
        <p:spPr>
          <a:xfrm>
            <a:off x="838200" y="1182688"/>
            <a:ext cx="10515600" cy="2813579"/>
          </a:xfrm>
        </p:spPr>
        <p:txBody>
          <a:bodyPr/>
          <a:lstStyle/>
          <a:p>
            <a:r>
              <a:rPr lang="en-US" dirty="0"/>
              <a:t>Assertions are any specific functionality that we want to take special note of e.g. transfer funds</a:t>
            </a:r>
          </a:p>
          <a:p>
            <a:r>
              <a:rPr lang="en-US" dirty="0"/>
              <a:t>We can define an assertion with it’s status</a:t>
            </a:r>
          </a:p>
          <a:p>
            <a:r>
              <a:rPr lang="en-US" dirty="0"/>
              <a:t>A test contains multiple interactions &amp; navigations – an assertion focuses on just one. </a:t>
            </a:r>
          </a:p>
        </p:txBody>
      </p:sp>
      <p:sp>
        <p:nvSpPr>
          <p:cNvPr id="4" name="Date Placeholder 3">
            <a:extLst>
              <a:ext uri="{FF2B5EF4-FFF2-40B4-BE49-F238E27FC236}">
                <a16:creationId xmlns:a16="http://schemas.microsoft.com/office/drawing/2014/main" id="{40ACD70C-49E1-5B49-A5F3-DEAD9B9E0BB0}"/>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BF484219-EE9E-8A44-9D0D-EE847562B8C4}"/>
              </a:ext>
            </a:extLst>
          </p:cNvPr>
          <p:cNvSpPr>
            <a:spLocks noGrp="1"/>
          </p:cNvSpPr>
          <p:nvPr>
            <p:ph type="sldNum" sz="quarter" idx="11"/>
          </p:nvPr>
        </p:nvSpPr>
        <p:spPr/>
        <p:txBody>
          <a:bodyPr/>
          <a:lstStyle/>
          <a:p>
            <a:pPr>
              <a:defRPr/>
            </a:pPr>
            <a:fld id="{FBFFF966-70DD-4CC3-AB8F-F21A10ACC46A}" type="slidenum">
              <a:rPr lang="en-US" smtClean="0"/>
              <a:pPr>
                <a:defRPr/>
              </a:pPr>
              <a:t>25</a:t>
            </a:fld>
            <a:endParaRPr lang="en-US"/>
          </a:p>
        </p:txBody>
      </p:sp>
      <p:sp>
        <p:nvSpPr>
          <p:cNvPr id="6" name="Footer Placeholder 5">
            <a:extLst>
              <a:ext uri="{FF2B5EF4-FFF2-40B4-BE49-F238E27FC236}">
                <a16:creationId xmlns:a16="http://schemas.microsoft.com/office/drawing/2014/main" id="{147BB6A1-3DEF-E842-9BB7-506657B1F007}"/>
              </a:ext>
            </a:extLst>
          </p:cNvPr>
          <p:cNvSpPr>
            <a:spLocks noGrp="1"/>
          </p:cNvSpPr>
          <p:nvPr>
            <p:ph type="ftr" sz="quarter" idx="12"/>
          </p:nvPr>
        </p:nvSpPr>
        <p:spPr/>
        <p:txBody>
          <a:bodyPr/>
          <a:lstStyle/>
          <a:p>
            <a:pPr>
              <a:defRPr/>
            </a:pPr>
            <a:r>
              <a:rPr lang="en-US"/>
              <a:t>© 2015, Perfecto Mobile Ltd.  All Rights Reserved.  </a:t>
            </a:r>
          </a:p>
        </p:txBody>
      </p:sp>
      <p:sp>
        <p:nvSpPr>
          <p:cNvPr id="2" name="TextBox 1">
            <a:extLst>
              <a:ext uri="{FF2B5EF4-FFF2-40B4-BE49-F238E27FC236}">
                <a16:creationId xmlns:a16="http://schemas.microsoft.com/office/drawing/2014/main" id="{CF5B5D08-EEBB-4C05-88B2-8AF0D1F07C48}"/>
              </a:ext>
            </a:extLst>
          </p:cNvPr>
          <p:cNvSpPr txBox="1"/>
          <p:nvPr/>
        </p:nvSpPr>
        <p:spPr>
          <a:xfrm>
            <a:off x="537882" y="3861995"/>
            <a:ext cx="11284772" cy="2031325"/>
          </a:xfrm>
          <a:prstGeom prst="rect">
            <a:avLst/>
          </a:prstGeom>
          <a:solidFill>
            <a:schemeClr val="accent4">
              <a:lumMod val="40000"/>
              <a:lumOff val="60000"/>
            </a:schemeClr>
          </a:solidFill>
        </p:spPr>
        <p:txBody>
          <a:bodyPr wrap="square" rtlCol="0">
            <a:spAutoFit/>
          </a:bodyPr>
          <a:lstStyle/>
          <a:p>
            <a:r>
              <a:rPr lang="en-US" sz="1400" dirty="0">
                <a:latin typeface="Consolas" panose="020B0609020204030204" pitchFamily="49" charset="0"/>
              </a:rPr>
              <a:t>// test step: open a premium account</a:t>
            </a:r>
          </a:p>
          <a:p>
            <a:r>
              <a:rPr lang="en-US" sz="1400" dirty="0" err="1">
                <a:latin typeface="Consolas" panose="020B0609020204030204" pitchFamily="49" charset="0"/>
              </a:rPr>
              <a:t>reportiumClient.stepStart</a:t>
            </a:r>
            <a:r>
              <a:rPr lang="en-US" sz="1400" dirty="0">
                <a:latin typeface="Consolas" panose="020B0609020204030204" pitchFamily="49" charset="0"/>
              </a:rPr>
              <a:t>(“</a:t>
            </a:r>
            <a:r>
              <a:rPr lang="en-US" sz="1400" dirty="0">
                <a:solidFill>
                  <a:srgbClr val="0070C0"/>
                </a:solidFill>
                <a:latin typeface="Consolas" panose="020B0609020204030204" pitchFamily="49" charset="0"/>
              </a:rPr>
              <a:t>Open a premium client</a:t>
            </a:r>
            <a:r>
              <a:rPr lang="en-US" sz="1400" dirty="0">
                <a:latin typeface="Consolas" panose="020B0609020204030204" pitchFamily="49" charset="0"/>
              </a:rPr>
              <a:t>”);</a:t>
            </a:r>
          </a:p>
          <a:p>
            <a:r>
              <a:rPr lang="en-US" sz="1400" dirty="0" err="1">
                <a:solidFill>
                  <a:srgbClr val="00B050"/>
                </a:solidFill>
                <a:latin typeface="Consolas" panose="020B0609020204030204" pitchFamily="49" charset="0"/>
              </a:rPr>
              <a:t>IWebElement</a:t>
            </a:r>
            <a:r>
              <a:rPr lang="en-US" sz="1400" dirty="0">
                <a:latin typeface="Consolas" panose="020B0609020204030204" pitchFamily="49" charset="0"/>
              </a:rPr>
              <a:t> </a:t>
            </a:r>
            <a:r>
              <a:rPr lang="en-US" sz="1400" dirty="0" err="1">
                <a:latin typeface="Consolas" panose="020B0609020204030204" pitchFamily="49" charset="0"/>
              </a:rPr>
              <a:t>premiumAccount</a:t>
            </a:r>
            <a:r>
              <a:rPr lang="en-US" sz="1400" dirty="0">
                <a:latin typeface="Consolas" panose="020B0609020204030204" pitchFamily="49" charset="0"/>
              </a:rPr>
              <a:t> = </a:t>
            </a:r>
            <a:r>
              <a:rPr lang="en-US" sz="1400" dirty="0" err="1">
                <a:latin typeface="Consolas" panose="020B0609020204030204" pitchFamily="49" charset="0"/>
              </a:rPr>
              <a:t>driver.FindElementById</a:t>
            </a:r>
            <a:r>
              <a:rPr lang="en-US" sz="1400" dirty="0">
                <a:latin typeface="Consolas" panose="020B0609020204030204" pitchFamily="49" charset="0"/>
              </a:rPr>
              <a:t>(“</a:t>
            </a:r>
            <a:r>
              <a:rPr lang="en-US" sz="1400" dirty="0">
                <a:solidFill>
                  <a:srgbClr val="0070C0"/>
                </a:solidFill>
                <a:latin typeface="Consolas" panose="020B0609020204030204" pitchFamily="49" charset="0"/>
              </a:rPr>
              <a:t>premium-account</a:t>
            </a:r>
            <a:r>
              <a:rPr lang="en-US" sz="1400" dirty="0">
                <a:latin typeface="Consolas" panose="020B0609020204030204" pitchFamily="49" charset="0"/>
              </a:rPr>
              <a:t>”);</a:t>
            </a:r>
          </a:p>
          <a:p>
            <a:r>
              <a:rPr lang="en-US" sz="1400" dirty="0">
                <a:solidFill>
                  <a:srgbClr val="FF0000"/>
                </a:solidFill>
                <a:latin typeface="Consolas" panose="020B0609020204030204" pitchFamily="49" charset="0"/>
              </a:rPr>
              <a:t>if</a:t>
            </a:r>
            <a:r>
              <a:rPr lang="en-US" sz="1400" dirty="0">
                <a:latin typeface="Consolas" panose="020B0609020204030204" pitchFamily="49" charset="0"/>
              </a:rPr>
              <a:t> (</a:t>
            </a:r>
            <a:r>
              <a:rPr lang="en-US" sz="1400" dirty="0" err="1">
                <a:latin typeface="Consolas" panose="020B0609020204030204" pitchFamily="49" charset="0"/>
              </a:rPr>
              <a:t>premiumAccount.Text</a:t>
            </a:r>
            <a:r>
              <a:rPr lang="en-US" sz="1400" dirty="0">
                <a:latin typeface="Consolas" panose="020B0609020204030204" pitchFamily="49" charset="0"/>
              </a:rPr>
              <a:t>().</a:t>
            </a:r>
            <a:r>
              <a:rPr lang="en-US" sz="1400" dirty="0" err="1">
                <a:latin typeface="Consolas" panose="020B0609020204030204" pitchFamily="49" charset="0"/>
              </a:rPr>
              <a:t>ToLower</a:t>
            </a:r>
            <a:r>
              <a:rPr lang="en-US" sz="1400" dirty="0">
                <a:latin typeface="Consolas" panose="020B0609020204030204" pitchFamily="49" charset="0"/>
              </a:rPr>
              <a:t>().Equals(“</a:t>
            </a:r>
            <a:r>
              <a:rPr lang="en-US" sz="1400" dirty="0">
                <a:solidFill>
                  <a:srgbClr val="0070C0"/>
                </a:solidFill>
                <a:latin typeface="Consolas" panose="020B0609020204030204" pitchFamily="49" charset="0"/>
              </a:rPr>
              <a:t>premium</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reportiumClient.reportiumAssert</a:t>
            </a:r>
            <a:r>
              <a:rPr lang="en-US" sz="1400" dirty="0">
                <a:latin typeface="Consolas" panose="020B0609020204030204" pitchFamily="49" charset="0"/>
              </a:rPr>
              <a:t>(“</a:t>
            </a:r>
            <a:r>
              <a:rPr lang="en-US" sz="1400" dirty="0">
                <a:solidFill>
                  <a:srgbClr val="0070C0"/>
                </a:solidFill>
                <a:latin typeface="Consolas" panose="020B0609020204030204" pitchFamily="49" charset="0"/>
              </a:rPr>
              <a:t>Check for premium account</a:t>
            </a:r>
            <a:r>
              <a:rPr lang="en-US" sz="1400" dirty="0">
                <a:latin typeface="Consolas" panose="020B0609020204030204" pitchFamily="49" charset="0"/>
              </a:rPr>
              <a:t>”, </a:t>
            </a:r>
            <a:r>
              <a:rPr lang="en-US" sz="1400" dirty="0">
                <a:solidFill>
                  <a:srgbClr val="FF0000"/>
                </a:solidFill>
                <a:latin typeface="Consolas" panose="020B0609020204030204" pitchFamily="49" charset="0"/>
              </a:rPr>
              <a:t>true</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premiumAccount.click</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a:solidFill>
                  <a:srgbClr val="FF0000"/>
                </a:solidFill>
                <a:latin typeface="Consolas" panose="020B0609020204030204" pitchFamily="49" charset="0"/>
              </a:rPr>
              <a:t>else</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reportiumClient.reportiumAssert</a:t>
            </a:r>
            <a:r>
              <a:rPr lang="en-US" sz="1400" dirty="0">
                <a:latin typeface="Consolas" panose="020B0609020204030204" pitchFamily="49" charset="0"/>
              </a:rPr>
              <a:t>(“</a:t>
            </a:r>
            <a:r>
              <a:rPr lang="en-US" sz="1400" dirty="0">
                <a:solidFill>
                  <a:srgbClr val="0070C0"/>
                </a:solidFill>
                <a:latin typeface="Consolas" panose="020B0609020204030204" pitchFamily="49" charset="0"/>
              </a:rPr>
              <a:t>Check for premium account</a:t>
            </a:r>
            <a:r>
              <a:rPr lang="en-US" sz="1400" dirty="0">
                <a:latin typeface="Consolas" panose="020B0609020204030204" pitchFamily="49" charset="0"/>
              </a:rPr>
              <a:t>”, </a:t>
            </a:r>
            <a:r>
              <a:rPr lang="en-US" sz="1400" dirty="0">
                <a:solidFill>
                  <a:srgbClr val="FF0000"/>
                </a:solidFill>
                <a:latin typeface="Consolas" panose="020B0609020204030204" pitchFamily="49" charset="0"/>
              </a:rPr>
              <a:t>false</a:t>
            </a:r>
            <a:r>
              <a:rPr lang="en-US" sz="1400" dirty="0">
                <a:latin typeface="Consolas" panose="020B0609020204030204" pitchFamily="49" charset="0"/>
              </a:rPr>
              <a:t>);</a:t>
            </a:r>
          </a:p>
          <a:p>
            <a:r>
              <a:rPr lang="en-US" sz="1400" dirty="0">
                <a:latin typeface="Consolas" panose="020B0609020204030204" pitchFamily="49" charset="0"/>
              </a:rPr>
              <a:t>}</a:t>
            </a:r>
          </a:p>
        </p:txBody>
      </p:sp>
    </p:spTree>
    <p:extLst>
      <p:ext uri="{BB962C8B-B14F-4D97-AF65-F5344CB8AC3E}">
        <p14:creationId xmlns:p14="http://schemas.microsoft.com/office/powerpoint/2010/main" val="415586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500D-9868-4643-B61E-19EFAC13E6A9}"/>
              </a:ext>
            </a:extLst>
          </p:cNvPr>
          <p:cNvSpPr>
            <a:spLocks noGrp="1"/>
          </p:cNvSpPr>
          <p:nvPr>
            <p:ph type="title"/>
          </p:nvPr>
        </p:nvSpPr>
        <p:spPr/>
        <p:txBody>
          <a:bodyPr/>
          <a:lstStyle/>
          <a:p>
            <a:r>
              <a:rPr lang="en-US" dirty="0"/>
              <a:t>Ending the Test</a:t>
            </a:r>
          </a:p>
        </p:txBody>
      </p:sp>
      <p:sp>
        <p:nvSpPr>
          <p:cNvPr id="3" name="Content Placeholder 2">
            <a:extLst>
              <a:ext uri="{FF2B5EF4-FFF2-40B4-BE49-F238E27FC236}">
                <a16:creationId xmlns:a16="http://schemas.microsoft.com/office/drawing/2014/main" id="{CBE8D508-0A1C-A64C-8F46-D8F1D9AC1173}"/>
              </a:ext>
            </a:extLst>
          </p:cNvPr>
          <p:cNvSpPr>
            <a:spLocks noGrp="1"/>
          </p:cNvSpPr>
          <p:nvPr>
            <p:ph idx="1"/>
          </p:nvPr>
        </p:nvSpPr>
        <p:spPr>
          <a:xfrm>
            <a:off x="838200" y="1182688"/>
            <a:ext cx="10515600" cy="3272367"/>
          </a:xfrm>
        </p:spPr>
        <p:txBody>
          <a:bodyPr/>
          <a:lstStyle/>
          <a:p>
            <a:r>
              <a:rPr lang="en-US" dirty="0"/>
              <a:t>We can set the status of the test as pass or fail</a:t>
            </a:r>
          </a:p>
          <a:p>
            <a:r>
              <a:rPr lang="en-US" dirty="0"/>
              <a:t>This allows us to bypass the automatic system and set the status according to business logic</a:t>
            </a:r>
          </a:p>
          <a:p>
            <a:r>
              <a:rPr lang="en-US" dirty="0"/>
              <a:t>Failure status supports adding a string message of the failure</a:t>
            </a:r>
          </a:p>
        </p:txBody>
      </p:sp>
      <p:sp>
        <p:nvSpPr>
          <p:cNvPr id="4" name="Date Placeholder 3">
            <a:extLst>
              <a:ext uri="{FF2B5EF4-FFF2-40B4-BE49-F238E27FC236}">
                <a16:creationId xmlns:a16="http://schemas.microsoft.com/office/drawing/2014/main" id="{F08C2839-5642-A04E-9FF6-5EF7C42F3768}"/>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9670B138-FF28-9343-A081-A211CDD79FB3}"/>
              </a:ext>
            </a:extLst>
          </p:cNvPr>
          <p:cNvSpPr>
            <a:spLocks noGrp="1"/>
          </p:cNvSpPr>
          <p:nvPr>
            <p:ph type="sldNum" sz="quarter" idx="11"/>
          </p:nvPr>
        </p:nvSpPr>
        <p:spPr/>
        <p:txBody>
          <a:bodyPr/>
          <a:lstStyle/>
          <a:p>
            <a:pPr>
              <a:defRPr/>
            </a:pPr>
            <a:fld id="{FBFFF966-70DD-4CC3-AB8F-F21A10ACC46A}" type="slidenum">
              <a:rPr lang="en-US" smtClean="0"/>
              <a:pPr>
                <a:defRPr/>
              </a:pPr>
              <a:t>26</a:t>
            </a:fld>
            <a:endParaRPr lang="en-US"/>
          </a:p>
        </p:txBody>
      </p:sp>
      <p:sp>
        <p:nvSpPr>
          <p:cNvPr id="6" name="Footer Placeholder 5">
            <a:extLst>
              <a:ext uri="{FF2B5EF4-FFF2-40B4-BE49-F238E27FC236}">
                <a16:creationId xmlns:a16="http://schemas.microsoft.com/office/drawing/2014/main" id="{01FD5C53-3930-6641-924F-AD5DE7B74CEB}"/>
              </a:ext>
            </a:extLst>
          </p:cNvPr>
          <p:cNvSpPr>
            <a:spLocks noGrp="1"/>
          </p:cNvSpPr>
          <p:nvPr>
            <p:ph type="ftr" sz="quarter" idx="12"/>
          </p:nvPr>
        </p:nvSpPr>
        <p:spPr/>
        <p:txBody>
          <a:bodyPr/>
          <a:lstStyle/>
          <a:p>
            <a:pPr>
              <a:defRPr/>
            </a:pPr>
            <a:r>
              <a:rPr lang="en-US"/>
              <a:t>© 2015, Perfecto Mobile Ltd.  All Rights Reserved.  </a:t>
            </a:r>
          </a:p>
        </p:txBody>
      </p:sp>
      <p:sp>
        <p:nvSpPr>
          <p:cNvPr id="8" name="TextBox 7">
            <a:extLst>
              <a:ext uri="{FF2B5EF4-FFF2-40B4-BE49-F238E27FC236}">
                <a16:creationId xmlns:a16="http://schemas.microsoft.com/office/drawing/2014/main" id="{A5BAEA98-DD9C-4ACF-93D0-14C561D2D88E}"/>
              </a:ext>
            </a:extLst>
          </p:cNvPr>
          <p:cNvSpPr txBox="1"/>
          <p:nvPr/>
        </p:nvSpPr>
        <p:spPr>
          <a:xfrm>
            <a:off x="679525" y="3757962"/>
            <a:ext cx="10832950" cy="2246769"/>
          </a:xfrm>
          <a:prstGeom prst="rect">
            <a:avLst/>
          </a:prstGeom>
          <a:solidFill>
            <a:schemeClr val="accent4">
              <a:lumMod val="40000"/>
              <a:lumOff val="60000"/>
            </a:schemeClr>
          </a:solidFill>
        </p:spPr>
        <p:txBody>
          <a:bodyPr wrap="square" rtlCol="0">
            <a:spAutoFit/>
          </a:bodyPr>
          <a:lstStyle/>
          <a:p>
            <a:r>
              <a:rPr lang="en-US" sz="1400" dirty="0">
                <a:latin typeface="Consolas" panose="020B0609020204030204" pitchFamily="49" charset="0"/>
              </a:rPr>
              <a:t>    </a:t>
            </a:r>
            <a:r>
              <a:rPr lang="en-US" sz="1400" dirty="0">
                <a:solidFill>
                  <a:srgbClr val="FF0000"/>
                </a:solidFill>
                <a:latin typeface="Consolas" panose="020B0609020204030204" pitchFamily="49" charset="0"/>
              </a:rPr>
              <a:t>if</a:t>
            </a:r>
            <a:r>
              <a:rPr lang="en-US" sz="1400" dirty="0">
                <a:latin typeface="Consolas" panose="020B0609020204030204" pitchFamily="49" charset="0"/>
              </a:rPr>
              <a:t> (</a:t>
            </a:r>
            <a:r>
              <a:rPr lang="en-US" sz="1400" dirty="0" err="1">
                <a:latin typeface="Consolas" panose="020B0609020204030204" pitchFamily="49" charset="0"/>
              </a:rPr>
              <a:t>res.ToLower</a:t>
            </a:r>
            <a:r>
              <a:rPr lang="en-US" sz="1400" dirty="0">
                <a:latin typeface="Consolas" panose="020B0609020204030204" pitchFamily="49" charset="0"/>
              </a:rPr>
              <a:t>().Equals("</a:t>
            </a:r>
            <a:r>
              <a:rPr lang="en-US" sz="1400" dirty="0">
                <a:solidFill>
                  <a:srgbClr val="0070C0"/>
                </a:solidFill>
                <a:latin typeface="Consolas" panose="020B0609020204030204" pitchFamily="49" charset="0"/>
              </a:rPr>
              <a:t>true</a:t>
            </a:r>
            <a:r>
              <a:rPr lang="en-US" sz="1400" dirty="0">
                <a:latin typeface="Consolas" panose="020B0609020204030204" pitchFamily="49" charset="0"/>
              </a:rPr>
              <a:t>"))</a:t>
            </a:r>
          </a:p>
          <a:p>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reportiumClient.testStop</a:t>
            </a:r>
            <a:r>
              <a:rPr lang="en-US" sz="1400" dirty="0">
                <a:latin typeface="Consolas" panose="020B0609020204030204" pitchFamily="49" charset="0"/>
              </a:rPr>
              <a:t>(</a:t>
            </a:r>
            <a:r>
              <a:rPr lang="en-US" sz="1400" dirty="0" err="1">
                <a:latin typeface="Consolas" panose="020B0609020204030204" pitchFamily="49" charset="0"/>
              </a:rPr>
              <a:t>TestResultFactory.createSuccess</a:t>
            </a:r>
            <a:r>
              <a:rPr lang="en-US" sz="1400" dirty="0">
                <a:latin typeface="Consolas" panose="020B0609020204030204" pitchFamily="49" charset="0"/>
              </a:rPr>
              <a:t>());</a:t>
            </a:r>
          </a:p>
          <a:p>
            <a:r>
              <a:rPr lang="en-US" sz="1400" dirty="0">
                <a:latin typeface="Consolas" panose="020B0609020204030204" pitchFamily="49" charset="0"/>
              </a:rPr>
              <a:t>    } </a:t>
            </a:r>
            <a:r>
              <a:rPr lang="en-US" sz="1400" dirty="0">
                <a:solidFill>
                  <a:srgbClr val="FF0000"/>
                </a:solidFill>
                <a:latin typeface="Consolas" panose="020B0609020204030204" pitchFamily="49" charset="0"/>
              </a:rPr>
              <a:t>else</a:t>
            </a:r>
            <a:r>
              <a:rPr lang="en-US" sz="1400" dirty="0">
                <a:latin typeface="Consolas" panose="020B0609020204030204" pitchFamily="49" charset="0"/>
              </a:rPr>
              <a:t> {</a:t>
            </a:r>
          </a:p>
          <a:p>
            <a:r>
              <a:rPr lang="en-US" sz="1400" dirty="0">
                <a:latin typeface="Consolas" panose="020B0609020204030204" pitchFamily="49" charset="0"/>
              </a:rPr>
              <a:t>        </a:t>
            </a:r>
            <a:r>
              <a:rPr lang="en-US" sz="1400" dirty="0" err="1">
                <a:latin typeface="Consolas" panose="020B0609020204030204" pitchFamily="49" charset="0"/>
              </a:rPr>
              <a:t>reportiumClient.reportiumAssert</a:t>
            </a:r>
            <a:r>
              <a:rPr lang="en-US" sz="1400" dirty="0">
                <a:latin typeface="Consolas" panose="020B0609020204030204" pitchFamily="49" charset="0"/>
              </a:rPr>
              <a:t>("</a:t>
            </a:r>
            <a:r>
              <a:rPr lang="en-US" sz="1400" dirty="0">
                <a:solidFill>
                  <a:srgbClr val="0070C0"/>
                </a:solidFill>
                <a:latin typeface="Consolas" panose="020B0609020204030204" pitchFamily="49" charset="0"/>
              </a:rPr>
              <a:t>Failed to view image</a:t>
            </a:r>
            <a:r>
              <a:rPr lang="en-US" sz="1400" dirty="0">
                <a:latin typeface="Consolas" panose="020B0609020204030204" pitchFamily="49" charset="0"/>
              </a:rPr>
              <a:t>", </a:t>
            </a:r>
            <a:r>
              <a:rPr lang="en-US" sz="1400" dirty="0">
                <a:solidFill>
                  <a:srgbClr val="FF0000"/>
                </a:solidFill>
                <a:latin typeface="Consolas" panose="020B0609020204030204" pitchFamily="49" charset="0"/>
              </a:rPr>
              <a:t>false</a:t>
            </a:r>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reportiumClient.testStop</a:t>
            </a:r>
            <a:r>
              <a:rPr lang="en-US" sz="1400" dirty="0">
                <a:latin typeface="Consolas" panose="020B0609020204030204" pitchFamily="49" charset="0"/>
              </a:rPr>
              <a:t>(</a:t>
            </a:r>
            <a:r>
              <a:rPr lang="en-US" sz="1400" dirty="0" err="1">
                <a:latin typeface="Consolas" panose="020B0609020204030204" pitchFamily="49" charset="0"/>
              </a:rPr>
              <a:t>TestResultFactory.createFailure</a:t>
            </a:r>
            <a:r>
              <a:rPr lang="en-US" sz="1400" dirty="0">
                <a:latin typeface="Consolas" panose="020B0609020204030204" pitchFamily="49" charset="0"/>
              </a:rPr>
              <a:t>("</a:t>
            </a:r>
            <a:r>
              <a:rPr lang="en-US" sz="1400" dirty="0">
                <a:solidFill>
                  <a:srgbClr val="0070C0"/>
                </a:solidFill>
                <a:latin typeface="Consolas" panose="020B0609020204030204" pitchFamily="49" charset="0"/>
              </a:rPr>
              <a:t>Failed to view image</a:t>
            </a:r>
            <a:r>
              <a:rPr lang="en-US" sz="1400" dirty="0">
                <a:latin typeface="Consolas" panose="020B0609020204030204" pitchFamily="49" charset="0"/>
              </a:rPr>
              <a:t>", </a:t>
            </a:r>
            <a:r>
              <a:rPr lang="en-US" sz="1400" dirty="0">
                <a:solidFill>
                  <a:srgbClr val="FF0000"/>
                </a:solidFill>
                <a:latin typeface="Consolas" panose="020B0609020204030204" pitchFamily="49" charset="0"/>
              </a:rPr>
              <a:t>null</a:t>
            </a:r>
            <a:r>
              <a:rPr lang="en-US" sz="1400" dirty="0">
                <a:latin typeface="Consolas" panose="020B0609020204030204" pitchFamily="49" charset="0"/>
              </a:rPr>
              <a:t>));</a:t>
            </a:r>
          </a:p>
          <a:p>
            <a:r>
              <a:rPr lang="en-US" sz="1400" dirty="0">
                <a:latin typeface="Consolas" panose="020B0609020204030204" pitchFamily="49" charset="0"/>
              </a:rPr>
              <a:t>    }</a:t>
            </a:r>
          </a:p>
          <a:p>
            <a:r>
              <a:rPr lang="en-US" sz="1400" dirty="0">
                <a:latin typeface="Consolas" panose="020B0609020204030204" pitchFamily="49" charset="0"/>
              </a:rPr>
              <a:t>} </a:t>
            </a:r>
            <a:r>
              <a:rPr lang="en-US" sz="1400" dirty="0">
                <a:solidFill>
                  <a:srgbClr val="FF0000"/>
                </a:solidFill>
                <a:latin typeface="Consolas" panose="020B0609020204030204" pitchFamily="49" charset="0"/>
              </a:rPr>
              <a:t>catch</a:t>
            </a:r>
            <a:r>
              <a:rPr lang="en-US" sz="1400" dirty="0">
                <a:latin typeface="Consolas" panose="020B0609020204030204" pitchFamily="49" charset="0"/>
              </a:rPr>
              <a:t> (</a:t>
            </a:r>
            <a:r>
              <a:rPr lang="en-US" sz="1400" dirty="0">
                <a:solidFill>
                  <a:srgbClr val="00B050"/>
                </a:solidFill>
                <a:latin typeface="Consolas" panose="020B0609020204030204" pitchFamily="49" charset="0"/>
              </a:rPr>
              <a:t>Exception</a:t>
            </a:r>
            <a:r>
              <a:rPr lang="en-US" sz="1400" dirty="0">
                <a:latin typeface="Consolas" panose="020B0609020204030204" pitchFamily="49" charset="0"/>
              </a:rPr>
              <a:t> e) {</a:t>
            </a:r>
          </a:p>
          <a:p>
            <a:r>
              <a:rPr lang="en-US" sz="1400" dirty="0">
                <a:latin typeface="Consolas" panose="020B0609020204030204" pitchFamily="49" charset="0"/>
              </a:rPr>
              <a:t>    </a:t>
            </a:r>
            <a:r>
              <a:rPr lang="en-US" sz="1400" dirty="0" err="1">
                <a:latin typeface="Consolas" panose="020B0609020204030204" pitchFamily="49" charset="0"/>
              </a:rPr>
              <a:t>reportiumClient.testStop</a:t>
            </a:r>
            <a:r>
              <a:rPr lang="en-US" sz="1400" dirty="0">
                <a:latin typeface="Consolas" panose="020B0609020204030204" pitchFamily="49" charset="0"/>
              </a:rPr>
              <a:t>(</a:t>
            </a:r>
            <a:r>
              <a:rPr lang="en-US" sz="1400" dirty="0" err="1">
                <a:solidFill>
                  <a:srgbClr val="00B050"/>
                </a:solidFill>
                <a:latin typeface="Consolas" panose="020B0609020204030204" pitchFamily="49" charset="0"/>
              </a:rPr>
              <a:t>TestResultFactory</a:t>
            </a:r>
            <a:r>
              <a:rPr lang="en-US" sz="1400" dirty="0" err="1">
                <a:latin typeface="Consolas" panose="020B0609020204030204" pitchFamily="49" charset="0"/>
              </a:rPr>
              <a:t>.createFailure</a:t>
            </a:r>
            <a:r>
              <a:rPr lang="en-US" sz="1400" dirty="0">
                <a:latin typeface="Consolas" panose="020B0609020204030204" pitchFamily="49" charset="0"/>
              </a:rPr>
              <a:t>(</a:t>
            </a:r>
            <a:r>
              <a:rPr lang="en-US" sz="1400" dirty="0" err="1">
                <a:latin typeface="Consolas" panose="020B0609020204030204" pitchFamily="49" charset="0"/>
              </a:rPr>
              <a:t>e.Message</a:t>
            </a:r>
            <a:r>
              <a:rPr lang="en-US" sz="1400" dirty="0">
                <a:latin typeface="Consolas" panose="020B0609020204030204" pitchFamily="49" charset="0"/>
              </a:rPr>
              <a:t>, e));</a:t>
            </a:r>
          </a:p>
          <a:p>
            <a:r>
              <a:rPr lang="en-US" sz="1400" dirty="0">
                <a:latin typeface="Consolas" panose="020B0609020204030204" pitchFamily="49" charset="0"/>
              </a:rPr>
              <a:t>}</a:t>
            </a:r>
          </a:p>
        </p:txBody>
      </p:sp>
    </p:spTree>
    <p:extLst>
      <p:ext uri="{BB962C8B-B14F-4D97-AF65-F5344CB8AC3E}">
        <p14:creationId xmlns:p14="http://schemas.microsoft.com/office/powerpoint/2010/main" val="19922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802A-0B53-B448-BC2E-748FE9849235}"/>
              </a:ext>
            </a:extLst>
          </p:cNvPr>
          <p:cNvSpPr>
            <a:spLocks noGrp="1"/>
          </p:cNvSpPr>
          <p:nvPr>
            <p:ph type="title"/>
          </p:nvPr>
        </p:nvSpPr>
        <p:spPr/>
        <p:txBody>
          <a:bodyPr/>
          <a:lstStyle/>
          <a:p>
            <a:r>
              <a:rPr lang="en-US" dirty="0"/>
              <a:t>Tagging</a:t>
            </a:r>
          </a:p>
        </p:txBody>
      </p:sp>
      <p:sp>
        <p:nvSpPr>
          <p:cNvPr id="3" name="Content Placeholder 2">
            <a:extLst>
              <a:ext uri="{FF2B5EF4-FFF2-40B4-BE49-F238E27FC236}">
                <a16:creationId xmlns:a16="http://schemas.microsoft.com/office/drawing/2014/main" id="{CD9EAC95-1A12-2F4B-B13F-A51ED68F1C83}"/>
              </a:ext>
            </a:extLst>
          </p:cNvPr>
          <p:cNvSpPr>
            <a:spLocks noGrp="1"/>
          </p:cNvSpPr>
          <p:nvPr>
            <p:ph idx="1"/>
          </p:nvPr>
        </p:nvSpPr>
        <p:spPr>
          <a:xfrm>
            <a:off x="838199" y="1182688"/>
            <a:ext cx="7611533" cy="4660900"/>
          </a:xfrm>
        </p:spPr>
        <p:txBody>
          <a:bodyPr/>
          <a:lstStyle/>
          <a:p>
            <a:r>
              <a:rPr lang="en-US" dirty="0"/>
              <a:t>Tags feed into the search, by tagging abundantly searching for a particular item will bring up all the relevant tests. </a:t>
            </a:r>
          </a:p>
          <a:p>
            <a:r>
              <a:rPr lang="en-US" dirty="0"/>
              <a:t>Tags can be shared across tests &amp; jobs</a:t>
            </a:r>
          </a:p>
          <a:p>
            <a:r>
              <a:rPr lang="en-US" dirty="0"/>
              <a:t>Filters &amp; views by tags are often the fastest way to get required info.</a:t>
            </a:r>
          </a:p>
          <a:p>
            <a:r>
              <a:rPr lang="en-US" dirty="0">
                <a:solidFill>
                  <a:srgbClr val="FF0000"/>
                </a:solidFill>
              </a:rPr>
              <a:t>Important: Tags are supported on the test &amp; Job level </a:t>
            </a:r>
          </a:p>
        </p:txBody>
      </p:sp>
      <p:sp>
        <p:nvSpPr>
          <p:cNvPr id="4" name="Date Placeholder 3">
            <a:extLst>
              <a:ext uri="{FF2B5EF4-FFF2-40B4-BE49-F238E27FC236}">
                <a16:creationId xmlns:a16="http://schemas.microsoft.com/office/drawing/2014/main" id="{58163A66-30D8-654F-BA8B-60D75D40DD89}"/>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79BA6756-C21A-2D45-BE35-6C3D6F3458A2}"/>
              </a:ext>
            </a:extLst>
          </p:cNvPr>
          <p:cNvSpPr>
            <a:spLocks noGrp="1"/>
          </p:cNvSpPr>
          <p:nvPr>
            <p:ph type="sldNum" sz="quarter" idx="11"/>
          </p:nvPr>
        </p:nvSpPr>
        <p:spPr/>
        <p:txBody>
          <a:bodyPr/>
          <a:lstStyle/>
          <a:p>
            <a:pPr>
              <a:defRPr/>
            </a:pPr>
            <a:fld id="{FBFFF966-70DD-4CC3-AB8F-F21A10ACC46A}" type="slidenum">
              <a:rPr lang="en-US" smtClean="0"/>
              <a:pPr>
                <a:defRPr/>
              </a:pPr>
              <a:t>27</a:t>
            </a:fld>
            <a:endParaRPr lang="en-US"/>
          </a:p>
        </p:txBody>
      </p:sp>
      <p:sp>
        <p:nvSpPr>
          <p:cNvPr id="6" name="Footer Placeholder 5">
            <a:extLst>
              <a:ext uri="{FF2B5EF4-FFF2-40B4-BE49-F238E27FC236}">
                <a16:creationId xmlns:a16="http://schemas.microsoft.com/office/drawing/2014/main" id="{DCB45C99-CF44-A940-8DD0-E33CFEEDDEAD}"/>
              </a:ext>
            </a:extLst>
          </p:cNvPr>
          <p:cNvSpPr>
            <a:spLocks noGrp="1"/>
          </p:cNvSpPr>
          <p:nvPr>
            <p:ph type="ftr" sz="quarter" idx="12"/>
          </p:nvPr>
        </p:nvSpPr>
        <p:spPr/>
        <p:txBody>
          <a:bodyPr/>
          <a:lstStyle/>
          <a:p>
            <a:pPr>
              <a:defRPr/>
            </a:pPr>
            <a:r>
              <a:rPr lang="en-US"/>
              <a:t>© 2015, Perfecto Mobile Ltd.  All Rights Reserved.  </a:t>
            </a:r>
          </a:p>
        </p:txBody>
      </p:sp>
      <p:pic>
        <p:nvPicPr>
          <p:cNvPr id="9" name="Picture 8">
            <a:extLst>
              <a:ext uri="{FF2B5EF4-FFF2-40B4-BE49-F238E27FC236}">
                <a16:creationId xmlns:a16="http://schemas.microsoft.com/office/drawing/2014/main" id="{447842BF-7542-2A4C-BD6B-0ACE173E733A}"/>
              </a:ext>
            </a:extLst>
          </p:cNvPr>
          <p:cNvPicPr>
            <a:picLocks noChangeAspect="1"/>
          </p:cNvPicPr>
          <p:nvPr/>
        </p:nvPicPr>
        <p:blipFill>
          <a:blip r:embed="rId2"/>
          <a:stretch>
            <a:fillRect/>
          </a:stretch>
        </p:blipFill>
        <p:spPr>
          <a:xfrm>
            <a:off x="9027584" y="388938"/>
            <a:ext cx="3009900" cy="6248400"/>
          </a:xfrm>
          <a:prstGeom prst="rect">
            <a:avLst/>
          </a:prstGeom>
        </p:spPr>
      </p:pic>
    </p:spTree>
    <p:extLst>
      <p:ext uri="{BB962C8B-B14F-4D97-AF65-F5344CB8AC3E}">
        <p14:creationId xmlns:p14="http://schemas.microsoft.com/office/powerpoint/2010/main" val="418265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9DEDA9-EF39-0A4C-9147-8B1B994C35B5}"/>
              </a:ext>
            </a:extLst>
          </p:cNvPr>
          <p:cNvSpPr>
            <a:spLocks noGrp="1"/>
          </p:cNvSpPr>
          <p:nvPr>
            <p:ph type="title"/>
          </p:nvPr>
        </p:nvSpPr>
        <p:spPr/>
        <p:txBody>
          <a:bodyPr/>
          <a:lstStyle/>
          <a:p>
            <a:r>
              <a:rPr lang="en-US" dirty="0"/>
              <a:t>Bringing it all together</a:t>
            </a:r>
          </a:p>
        </p:txBody>
      </p:sp>
      <p:sp>
        <p:nvSpPr>
          <p:cNvPr id="5" name="Content Placeholder 4">
            <a:extLst>
              <a:ext uri="{FF2B5EF4-FFF2-40B4-BE49-F238E27FC236}">
                <a16:creationId xmlns:a16="http://schemas.microsoft.com/office/drawing/2014/main" id="{0A1DEECB-62C1-D44A-BA51-21532C6AE2EE}"/>
              </a:ext>
            </a:extLst>
          </p:cNvPr>
          <p:cNvSpPr>
            <a:spLocks noGrp="1"/>
          </p:cNvSpPr>
          <p:nvPr>
            <p:ph idx="1"/>
          </p:nvPr>
        </p:nvSpPr>
        <p:spPr>
          <a:xfrm>
            <a:off x="1593113" y="1799378"/>
            <a:ext cx="10515600" cy="3814614"/>
          </a:xfrm>
        </p:spPr>
        <p:txBody>
          <a:bodyPr/>
          <a:lstStyle/>
          <a:p>
            <a:r>
              <a:rPr lang="en-US" dirty="0"/>
              <a:t>Ensure  </a:t>
            </a:r>
            <a:r>
              <a:rPr lang="en-US" dirty="0" err="1"/>
              <a:t>DigitalZoom</a:t>
            </a:r>
            <a:r>
              <a:rPr lang="en-US" dirty="0"/>
              <a:t> is fully integrated in your code.</a:t>
            </a:r>
          </a:p>
          <a:p>
            <a:pPr lvl="1"/>
            <a:r>
              <a:rPr lang="en-US" dirty="0" err="1"/>
              <a:t>DigitalZoom</a:t>
            </a:r>
            <a:r>
              <a:rPr lang="en-US" dirty="0"/>
              <a:t> is a separate API that needs to be included when running tests. It is already pre-built in the templates we used and in Quantum. Users with custom frameworks must include it. </a:t>
            </a:r>
          </a:p>
          <a:p>
            <a:r>
              <a:rPr lang="en-US" dirty="0"/>
              <a:t>Leverage tags, test names, &amp; steps. </a:t>
            </a:r>
          </a:p>
          <a:p>
            <a:pPr lvl="1"/>
            <a:r>
              <a:rPr lang="en-US" dirty="0"/>
              <a:t>Provide each test with a name, add steps to each meaningful interaction. </a:t>
            </a:r>
          </a:p>
          <a:p>
            <a:pPr lvl="1"/>
            <a:r>
              <a:rPr lang="en-US" dirty="0"/>
              <a:t>Add tags you can later use for filters to more easily identify tests. </a:t>
            </a:r>
          </a:p>
          <a:p>
            <a:r>
              <a:rPr lang="en-US" dirty="0"/>
              <a:t>Create views in the Report Library</a:t>
            </a:r>
            <a:br>
              <a:rPr lang="en-US" dirty="0"/>
            </a:br>
            <a:r>
              <a:rPr lang="en-US" dirty="0"/>
              <a:t>Search the </a:t>
            </a:r>
            <a:r>
              <a:rPr lang="en-US" dirty="0" err="1"/>
              <a:t>HeatMap</a:t>
            </a:r>
            <a:r>
              <a:rPr lang="en-US" dirty="0"/>
              <a:t> &amp; CI Dashboard for more insights into results. </a:t>
            </a:r>
            <a:br>
              <a:rPr lang="en-US" dirty="0"/>
            </a:br>
            <a:endParaRPr lang="en-US" dirty="0"/>
          </a:p>
          <a:p>
            <a:endParaRPr lang="en-US" dirty="0"/>
          </a:p>
        </p:txBody>
      </p:sp>
      <p:sp>
        <p:nvSpPr>
          <p:cNvPr id="2" name="TextBox 1">
            <a:extLst>
              <a:ext uri="{FF2B5EF4-FFF2-40B4-BE49-F238E27FC236}">
                <a16:creationId xmlns:a16="http://schemas.microsoft.com/office/drawing/2014/main" id="{0CF58709-0D73-415A-8C52-2FF2B2E4123D}"/>
              </a:ext>
            </a:extLst>
          </p:cNvPr>
          <p:cNvSpPr txBox="1"/>
          <p:nvPr/>
        </p:nvSpPr>
        <p:spPr>
          <a:xfrm>
            <a:off x="808074" y="1254642"/>
            <a:ext cx="10515600" cy="757130"/>
          </a:xfrm>
          <a:prstGeom prst="rect">
            <a:avLst/>
          </a:prstGeom>
          <a:noFill/>
        </p:spPr>
        <p:txBody>
          <a:bodyPr wrap="square" rtlCol="0">
            <a:spAutoFit/>
          </a:bodyPr>
          <a:lstStyle/>
          <a:p>
            <a:pPr lvl="0" defTabSz="914400">
              <a:lnSpc>
                <a:spcPct val="90000"/>
              </a:lnSpc>
              <a:spcBef>
                <a:spcPts val="1000"/>
              </a:spcBef>
            </a:pPr>
            <a:r>
              <a:rPr lang="en-US" sz="2800" dirty="0">
                <a:solidFill>
                  <a:prstClr val="black"/>
                </a:solidFill>
                <a:latin typeface="Source Sans Pro" charset="0"/>
                <a:ea typeface="Source Sans Pro" charset="0"/>
              </a:rPr>
              <a:t>Getting value from </a:t>
            </a:r>
            <a:r>
              <a:rPr lang="en-US" sz="2800" dirty="0" err="1">
                <a:solidFill>
                  <a:prstClr val="black"/>
                </a:solidFill>
                <a:latin typeface="Source Sans Pro" charset="0"/>
                <a:ea typeface="Source Sans Pro" charset="0"/>
              </a:rPr>
              <a:t>DigitalZoom</a:t>
            </a:r>
            <a:r>
              <a:rPr lang="en-US" sz="2800" dirty="0">
                <a:solidFill>
                  <a:prstClr val="black"/>
                </a:solidFill>
                <a:latin typeface="Source Sans Pro" charset="0"/>
                <a:ea typeface="Source Sans Pro" charset="0"/>
              </a:rPr>
              <a:t> is easy, follow these steps:</a:t>
            </a:r>
          </a:p>
          <a:p>
            <a:endParaRPr lang="en-US" dirty="0"/>
          </a:p>
        </p:txBody>
      </p:sp>
    </p:spTree>
    <p:extLst>
      <p:ext uri="{BB962C8B-B14F-4D97-AF65-F5344CB8AC3E}">
        <p14:creationId xmlns:p14="http://schemas.microsoft.com/office/powerpoint/2010/main" val="336081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7786-8859-7A47-832E-BA7A7702695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EB758CFD-FB30-3147-BA59-60BB9121BE66}"/>
              </a:ext>
            </a:extLst>
          </p:cNvPr>
          <p:cNvSpPr>
            <a:spLocks noGrp="1"/>
          </p:cNvSpPr>
          <p:nvPr>
            <p:ph idx="1"/>
          </p:nvPr>
        </p:nvSpPr>
        <p:spPr/>
        <p:txBody>
          <a:bodyPr/>
          <a:lstStyle/>
          <a:p>
            <a:r>
              <a:rPr lang="en-US" dirty="0"/>
              <a:t>Documentation - </a:t>
            </a:r>
            <a:r>
              <a:rPr lang="en-US" dirty="0">
                <a:hlinkClick r:id="rId2"/>
              </a:rPr>
              <a:t>https://developers.perfectomobile.com/display/PD/DigitalZoom+Reporting</a:t>
            </a:r>
            <a:r>
              <a:rPr lang="en-US" dirty="0"/>
              <a:t> </a:t>
            </a:r>
          </a:p>
          <a:p>
            <a:r>
              <a:rPr lang="en-US" dirty="0"/>
              <a:t>Jira integrations - </a:t>
            </a:r>
            <a:r>
              <a:rPr lang="en-US" dirty="0">
                <a:hlinkClick r:id="rId3"/>
              </a:rPr>
              <a:t>https://developers.perfectomobile.com/display/PD/Configuration+and+Setup</a:t>
            </a:r>
            <a:r>
              <a:rPr lang="en-US" dirty="0"/>
              <a:t> </a:t>
            </a:r>
          </a:p>
          <a:p>
            <a:r>
              <a:rPr lang="en-US" dirty="0"/>
              <a:t>Viewing Reports - </a:t>
            </a:r>
            <a:r>
              <a:rPr lang="en-US" dirty="0">
                <a:hlinkClick r:id="rId4"/>
              </a:rPr>
              <a:t>https://developers.perfectomobile.com/display/PD/Viewing+the+Reports</a:t>
            </a:r>
            <a:r>
              <a:rPr lang="en-US" dirty="0"/>
              <a:t> </a:t>
            </a:r>
          </a:p>
          <a:p>
            <a:r>
              <a:rPr lang="en-US" dirty="0"/>
              <a:t>Using the </a:t>
            </a:r>
            <a:r>
              <a:rPr lang="en-US" dirty="0" err="1"/>
              <a:t>DigitalZoom</a:t>
            </a:r>
            <a:r>
              <a:rPr lang="en-US" dirty="0"/>
              <a:t> SDK in your C# test - </a:t>
            </a:r>
            <a:r>
              <a:rPr lang="en-US" dirty="0">
                <a:hlinkClick r:id="rId5"/>
              </a:rPr>
              <a:t>https://developers.perfectomobile.com/display/PD/C#</a:t>
            </a:r>
            <a:r>
              <a:rPr lang="en-US" dirty="0"/>
              <a:t> </a:t>
            </a:r>
          </a:p>
        </p:txBody>
      </p:sp>
      <p:sp>
        <p:nvSpPr>
          <p:cNvPr id="4" name="Date Placeholder 3">
            <a:extLst>
              <a:ext uri="{FF2B5EF4-FFF2-40B4-BE49-F238E27FC236}">
                <a16:creationId xmlns:a16="http://schemas.microsoft.com/office/drawing/2014/main" id="{39F728E9-4D96-0542-949F-DC0EF1228B12}"/>
              </a:ext>
            </a:extLst>
          </p:cNvPr>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a:extLst>
              <a:ext uri="{FF2B5EF4-FFF2-40B4-BE49-F238E27FC236}">
                <a16:creationId xmlns:a16="http://schemas.microsoft.com/office/drawing/2014/main" id="{977BE175-3A85-AC43-9D5D-021C548DE14F}"/>
              </a:ext>
            </a:extLst>
          </p:cNvPr>
          <p:cNvSpPr>
            <a:spLocks noGrp="1"/>
          </p:cNvSpPr>
          <p:nvPr>
            <p:ph type="sldNum" sz="quarter" idx="11"/>
          </p:nvPr>
        </p:nvSpPr>
        <p:spPr/>
        <p:txBody>
          <a:bodyPr/>
          <a:lstStyle/>
          <a:p>
            <a:pPr>
              <a:defRPr/>
            </a:pPr>
            <a:fld id="{FBFFF966-70DD-4CC3-AB8F-F21A10ACC46A}" type="slidenum">
              <a:rPr lang="en-US" smtClean="0"/>
              <a:pPr>
                <a:defRPr/>
              </a:pPr>
              <a:t>29</a:t>
            </a:fld>
            <a:endParaRPr lang="en-US"/>
          </a:p>
        </p:txBody>
      </p:sp>
      <p:sp>
        <p:nvSpPr>
          <p:cNvPr id="6" name="Footer Placeholder 5">
            <a:extLst>
              <a:ext uri="{FF2B5EF4-FFF2-40B4-BE49-F238E27FC236}">
                <a16:creationId xmlns:a16="http://schemas.microsoft.com/office/drawing/2014/main" id="{77881091-DF83-944B-81BC-D0301841262A}"/>
              </a:ext>
            </a:extLst>
          </p:cNvPr>
          <p:cNvSpPr>
            <a:spLocks noGrp="1"/>
          </p:cNvSpPr>
          <p:nvPr>
            <p:ph type="ftr" sz="quarter" idx="12"/>
          </p:nvPr>
        </p:nvSpPr>
        <p:spPr/>
        <p:txBody>
          <a:bodyPr/>
          <a:lstStyle/>
          <a:p>
            <a:pPr>
              <a:defRPr/>
            </a:pPr>
            <a:r>
              <a:rPr lang="en-US"/>
              <a:t>© 2015, Perfecto Mobile Ltd.  All Rights Reserved.  </a:t>
            </a:r>
          </a:p>
        </p:txBody>
      </p:sp>
    </p:spTree>
    <p:extLst>
      <p:ext uri="{BB962C8B-B14F-4D97-AF65-F5344CB8AC3E}">
        <p14:creationId xmlns:p14="http://schemas.microsoft.com/office/powerpoint/2010/main" val="377569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2DEC-0B66-6647-9CBA-4FBCA0F6B9DB}"/>
              </a:ext>
            </a:extLst>
          </p:cNvPr>
          <p:cNvSpPr>
            <a:spLocks noGrp="1"/>
          </p:cNvSpPr>
          <p:nvPr>
            <p:ph type="ctrTitle"/>
          </p:nvPr>
        </p:nvSpPr>
        <p:spPr/>
        <p:txBody>
          <a:bodyPr/>
          <a:lstStyle/>
          <a:p>
            <a:r>
              <a:rPr lang="en-US" dirty="0"/>
              <a:t>Digital Zoom Overview</a:t>
            </a:r>
          </a:p>
        </p:txBody>
      </p:sp>
    </p:spTree>
    <p:extLst>
      <p:ext uri="{BB962C8B-B14F-4D97-AF65-F5344CB8AC3E}">
        <p14:creationId xmlns:p14="http://schemas.microsoft.com/office/powerpoint/2010/main" val="35424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85200"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024" y="5015753"/>
            <a:ext cx="3831877" cy="1698273"/>
          </a:xfrm>
          <a:prstGeom prst="rect">
            <a:avLst/>
          </a:prstGeom>
        </p:spPr>
      </p:pic>
      <p:sp>
        <p:nvSpPr>
          <p:cNvPr id="14" name="TextBox 13"/>
          <p:cNvSpPr txBox="1"/>
          <p:nvPr/>
        </p:nvSpPr>
        <p:spPr>
          <a:xfrm>
            <a:off x="4329954" y="2184246"/>
            <a:ext cx="5052306" cy="1384995"/>
          </a:xfrm>
          <a:prstGeom prst="rect">
            <a:avLst/>
          </a:prstGeom>
          <a:noFill/>
          <a:effectLst>
            <a:outerShdw blurRad="88900" dist="50800" dir="3000000" algn="ctr" rotWithShape="0">
              <a:srgbClr val="000000">
                <a:alpha val="43137"/>
              </a:srgb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a:ln>
                  <a:noFill/>
                </a:ln>
                <a:solidFill>
                  <a:prstClr val="white"/>
                </a:solidFill>
                <a:effectLst/>
                <a:uLnTx/>
                <a:uFillTx/>
                <a:latin typeface="OfficinaSanITCBol" panose="02000806040000020004" pitchFamily="2" charset="0"/>
                <a:ea typeface="+mn-ea"/>
                <a:cs typeface="+mn-cs"/>
              </a:rPr>
              <a:t>Thank You</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OfficinaSanITCBol" panose="02000806040000020004" pitchFamily="2" charset="0"/>
              <a:ea typeface="+mn-ea"/>
              <a:cs typeface="+mn-cs"/>
            </a:endParaRPr>
          </a:p>
        </p:txBody>
      </p:sp>
    </p:spTree>
    <p:extLst>
      <p:ext uri="{BB962C8B-B14F-4D97-AF65-F5344CB8AC3E}">
        <p14:creationId xmlns:p14="http://schemas.microsoft.com/office/powerpoint/2010/main" val="191914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8738"/>
            <a:ext cx="8153400" cy="793750"/>
          </a:xfrm>
        </p:spPr>
        <p:txBody>
          <a:bodyPr/>
          <a:lstStyle/>
          <a:p>
            <a:r>
              <a:rPr lang="en-US" dirty="0">
                <a:latin typeface="+mn-lt"/>
              </a:rPr>
              <a:t>Digital Zoom™ - Using Reports Across The SDLC</a:t>
            </a:r>
          </a:p>
        </p:txBody>
      </p:sp>
      <p:sp>
        <p:nvSpPr>
          <p:cNvPr id="3" name="Date Placeholder 2"/>
          <p:cNvSpPr>
            <a:spLocks noGrp="1"/>
          </p:cNvSpPr>
          <p:nvPr>
            <p:ph type="dt" sz="half" idx="10"/>
          </p:nvPr>
        </p:nvSpPr>
        <p:spPr/>
        <p:txBody>
          <a:bodyPr/>
          <a:lstStyle/>
          <a:p>
            <a:pPr marL="0" marR="0" lvl="0" indent="0" algn="l" defTabSz="914346" rtl="0" eaLnBrk="1" fontAlgn="auto" latinLnBrk="0" hangingPunct="1">
              <a:lnSpc>
                <a:spcPct val="100000"/>
              </a:lnSpc>
              <a:spcBef>
                <a:spcPts val="0"/>
              </a:spcBef>
              <a:spcAft>
                <a:spcPts val="0"/>
              </a:spcAft>
              <a:buClrTx/>
              <a:buSzTx/>
              <a:buFontTx/>
              <a:buNone/>
              <a:tabLst/>
              <a:defRPr/>
            </a:pPr>
            <a:fld id="{6C92FD96-DDCC-4603-81FB-0174BC4556FB}" type="datetime1">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346" rtl="0" eaLnBrk="1" fontAlgn="auto" latinLnBrk="0" hangingPunct="1">
                <a:lnSpc>
                  <a:spcPct val="100000"/>
                </a:lnSpc>
                <a:spcBef>
                  <a:spcPts val="0"/>
                </a:spcBef>
                <a:spcAft>
                  <a:spcPts val="0"/>
                </a:spcAft>
                <a:buClrTx/>
                <a:buSzTx/>
                <a:buFontTx/>
                <a:buNone/>
                <a:tabLst/>
                <a:defRPr/>
              </a:pPr>
              <a:t>12/10/2018</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E1CB95C6-5AD3-4EF1-81EB-2F6DB5F1803A}"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2"/>
          </p:nvPr>
        </p:nvSpPr>
        <p:spPr/>
        <p:txBody>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sym typeface="Sosa Regular"/>
              </a:rPr>
              <a:t>© 2016, Perfecto Mobile Ltd.  All Rights Reserved.  </a:t>
            </a:r>
          </a:p>
        </p:txBody>
      </p:sp>
      <p:grpSp>
        <p:nvGrpSpPr>
          <p:cNvPr id="16" name="Group 15"/>
          <p:cNvGrpSpPr/>
          <p:nvPr/>
        </p:nvGrpSpPr>
        <p:grpSpPr>
          <a:xfrm>
            <a:off x="175026" y="822262"/>
            <a:ext cx="1193440" cy="1274293"/>
            <a:chOff x="623488" y="1132908"/>
            <a:chExt cx="1193440" cy="1274293"/>
          </a:xfrm>
        </p:grpSpPr>
        <p:pic>
          <p:nvPicPr>
            <p:cNvPr id="2052" name="Picture 4" descr="Image result for Software Developer persona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88" y="1132908"/>
              <a:ext cx="1048116" cy="10481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9685" y="2037869"/>
              <a:ext cx="1167243"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Developer</a:t>
              </a:r>
            </a:p>
          </p:txBody>
        </p:sp>
      </p:grpSp>
      <p:grpSp>
        <p:nvGrpSpPr>
          <p:cNvPr id="18" name="Group 17"/>
          <p:cNvGrpSpPr/>
          <p:nvPr/>
        </p:nvGrpSpPr>
        <p:grpSpPr>
          <a:xfrm>
            <a:off x="6021072" y="822262"/>
            <a:ext cx="2354134" cy="1244490"/>
            <a:chOff x="6021071" y="1075663"/>
            <a:chExt cx="2489271" cy="1381923"/>
          </a:xfrm>
        </p:grpSpPr>
        <p:grpSp>
          <p:nvGrpSpPr>
            <p:cNvPr id="8" name="Group 7"/>
            <p:cNvGrpSpPr/>
            <p:nvPr/>
          </p:nvGrpSpPr>
          <p:grpSpPr>
            <a:xfrm>
              <a:off x="6043412" y="1075663"/>
              <a:ext cx="2331089" cy="1104961"/>
              <a:chOff x="8029067" y="980103"/>
              <a:chExt cx="2331089" cy="1104961"/>
            </a:xfrm>
          </p:grpSpPr>
          <p:pic>
            <p:nvPicPr>
              <p:cNvPr id="2050" name="Picture 2" descr="Image result for Executive persona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771" y="980103"/>
                <a:ext cx="1084385" cy="10843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est manager persona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067" y="1033890"/>
                <a:ext cx="1222295" cy="105117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6021071" y="2088254"/>
              <a:ext cx="2489271"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QA Manager/Executives</a:t>
              </a:r>
            </a:p>
          </p:txBody>
        </p:sp>
      </p:grpSp>
      <p:grpSp>
        <p:nvGrpSpPr>
          <p:cNvPr id="17" name="Group 16"/>
          <p:cNvGrpSpPr/>
          <p:nvPr/>
        </p:nvGrpSpPr>
        <p:grpSpPr>
          <a:xfrm>
            <a:off x="2647554" y="822262"/>
            <a:ext cx="2089418" cy="1274294"/>
            <a:chOff x="2531071" y="1132907"/>
            <a:chExt cx="2089418" cy="1274294"/>
          </a:xfrm>
        </p:grpSpPr>
        <p:pic>
          <p:nvPicPr>
            <p:cNvPr id="2056" name="Picture 8" descr="Image result for Tester persona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3631" y="1132907"/>
              <a:ext cx="952157" cy="95215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31071" y="2037869"/>
              <a:ext cx="2089418"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Dev &amp; Test Engineer</a:t>
              </a:r>
            </a:p>
          </p:txBody>
        </p:sp>
      </p:grpSp>
      <p:grpSp>
        <p:nvGrpSpPr>
          <p:cNvPr id="22" name="Group 21"/>
          <p:cNvGrpSpPr/>
          <p:nvPr/>
        </p:nvGrpSpPr>
        <p:grpSpPr>
          <a:xfrm>
            <a:off x="9327923" y="822262"/>
            <a:ext cx="2143087" cy="1300237"/>
            <a:chOff x="10346616" y="999631"/>
            <a:chExt cx="2143087" cy="1300237"/>
          </a:xfrm>
        </p:grpSpPr>
        <p:pic>
          <p:nvPicPr>
            <p:cNvPr id="2060" name="Picture 12" descr="Image result for Agile team 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8685" y="999631"/>
              <a:ext cx="1350229" cy="1152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0346616" y="1930536"/>
              <a:ext cx="2143087" cy="369332"/>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Agile/Feature Teams</a:t>
              </a:r>
            </a:p>
          </p:txBody>
        </p:sp>
      </p:grpSp>
      <p:pic>
        <p:nvPicPr>
          <p:cNvPr id="41" name="Picture 3"/>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945583" y="3472074"/>
            <a:ext cx="7755088" cy="3226081"/>
          </a:xfrm>
          <a:prstGeom prst="rect">
            <a:avLst/>
          </a:prstGeom>
        </p:spPr>
      </p:pic>
      <p:sp>
        <p:nvSpPr>
          <p:cNvPr id="7" name="TextBox 6"/>
          <p:cNvSpPr txBox="1"/>
          <p:nvPr/>
        </p:nvSpPr>
        <p:spPr>
          <a:xfrm>
            <a:off x="34948" y="2098520"/>
            <a:ext cx="2831432" cy="1169551"/>
          </a:xfrm>
          <a:prstGeom prst="rect">
            <a:avLst/>
          </a:prstGeom>
          <a:noFill/>
        </p:spPr>
        <p:txBody>
          <a:bodyPr wrap="square" rtlCol="0">
            <a:spAutoFit/>
          </a:bodyPr>
          <a:lstStyle/>
          <a:p>
            <a:pPr marL="285750" indent="-285750">
              <a:buFont typeface="Arial" panose="020B0604020202020204" pitchFamily="34" charset="0"/>
              <a:buChar char="•"/>
              <a:defRPr/>
            </a:pPr>
            <a:r>
              <a:rPr lang="en-US" sz="1400" b="1" dirty="0">
                <a:solidFill>
                  <a:prstClr val="black"/>
                </a:solidFill>
              </a:rPr>
              <a:t>Show me my build status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1" dirty="0">
                <a:solidFill>
                  <a:prstClr val="black"/>
                </a:solidFill>
              </a:rPr>
              <a:t>Point me to the exact breaking point</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 like</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to get data using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Jira,</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Jenkins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and Slack</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5" name="TextBox 24"/>
          <p:cNvSpPr txBox="1"/>
          <p:nvPr/>
        </p:nvSpPr>
        <p:spPr>
          <a:xfrm>
            <a:off x="9287154" y="2145112"/>
            <a:ext cx="2797982" cy="1384995"/>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Cross feature team communication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through Slack, Jira and custom reports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1" dirty="0">
                <a:solidFill>
                  <a:prstClr val="black"/>
                </a:solidFill>
              </a:rPr>
              <a:t>DevOps quality visibility </a:t>
            </a:r>
            <a:r>
              <a:rPr lang="en-US" sz="1400" dirty="0">
                <a:solidFill>
                  <a:prstClr val="black"/>
                </a:solidFill>
              </a:rPr>
              <a:t>per feature team and post integration phase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5" name="TextBox 14"/>
          <p:cNvSpPr txBox="1"/>
          <p:nvPr/>
        </p:nvSpPr>
        <p:spPr>
          <a:xfrm>
            <a:off x="5631522" y="2145112"/>
            <a:ext cx="3454236" cy="1384995"/>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Have the quality visibility to support decisions during the SDLC</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Understand where problems</a:t>
            </a:r>
            <a:r>
              <a:rPr kumimoji="0" lang="en-US" sz="1400" b="0" i="0" u="none" strike="noStrike" kern="1200" cap="none" spc="0" normalizeH="0" noProof="0" dirty="0">
                <a:ln>
                  <a:noFill/>
                </a:ln>
                <a:solidFill>
                  <a:prstClr val="black"/>
                </a:solidFill>
                <a:effectLst/>
                <a:uLnTx/>
                <a:uFillTx/>
                <a:latin typeface="Calibri" panose="020F0502020204030204" pitchFamily="34" charset="0"/>
                <a:ea typeface="+mn-ea"/>
                <a:cs typeface="+mn-cs"/>
              </a:rPr>
              <a:t> are in order to address the right people/teams</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400" baseline="0" dirty="0">
                <a:solidFill>
                  <a:prstClr val="black"/>
                </a:solidFill>
              </a:rPr>
              <a:t>Understand</a:t>
            </a:r>
            <a:r>
              <a:rPr lang="en-US" sz="1400" dirty="0">
                <a:solidFill>
                  <a:prstClr val="black"/>
                </a:solidFill>
              </a:rPr>
              <a:t> trends and challenges over time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7" name="TextBox 26"/>
          <p:cNvSpPr txBox="1"/>
          <p:nvPr/>
        </p:nvSpPr>
        <p:spPr>
          <a:xfrm>
            <a:off x="2701364" y="2098520"/>
            <a:ext cx="2850018" cy="1600438"/>
          </a:xfrm>
          <a:prstGeom prst="rect">
            <a:avLst/>
          </a:prstGeom>
          <a:noFill/>
        </p:spPr>
        <p:txBody>
          <a:bodyPr wrap="square" rtlCol="0">
            <a:spAutoFit/>
          </a:bodyPr>
          <a:lstStyle/>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Help me optimize quality</a:t>
            </a:r>
            <a:r>
              <a:rPr kumimoji="0" lang="en-US" sz="1400" b="1" i="0" u="none" strike="noStrike" kern="1200" cap="none" spc="0" normalizeH="0" noProof="0" dirty="0">
                <a:ln>
                  <a:noFill/>
                </a:ln>
                <a:solidFill>
                  <a:prstClr val="black"/>
                </a:solidFill>
                <a:effectLst/>
                <a:uLnTx/>
                <a:uFillTx/>
                <a:latin typeface="Calibri" panose="020F0502020204030204" pitchFamily="34" charset="0"/>
                <a:ea typeface="+mn-ea"/>
                <a:cs typeface="+mn-cs"/>
              </a:rPr>
              <a:t> processes by building sustainable testing methodology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Maximize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context during test authoring</a:t>
            </a:r>
          </a:p>
          <a:p>
            <a:pPr marL="285750" marR="0" lvl="0" indent="-285750" algn="l" defTabSz="9128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Work within my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IDE/FW</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264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Drilling Down Capabilities</a:t>
            </a:r>
          </a:p>
        </p:txBody>
      </p:sp>
      <p:sp>
        <p:nvSpPr>
          <p:cNvPr id="3" name="Content Placeholder 2"/>
          <p:cNvSpPr>
            <a:spLocks noGrp="1"/>
          </p:cNvSpPr>
          <p:nvPr>
            <p:ph sz="half" idx="1"/>
          </p:nvPr>
        </p:nvSpPr>
        <p:spPr>
          <a:xfrm>
            <a:off x="115827" y="791570"/>
            <a:ext cx="5181600" cy="3043450"/>
          </a:xfrm>
        </p:spPr>
        <p:txBody>
          <a:bodyPr/>
          <a:lstStyle/>
          <a:p>
            <a:r>
              <a:rPr lang="en-US" sz="2000" b="1" dirty="0">
                <a:latin typeface="+mn-lt"/>
              </a:rPr>
              <a:t>Quality</a:t>
            </a:r>
            <a:r>
              <a:rPr lang="en-US" sz="2000" dirty="0">
                <a:latin typeface="+mn-lt"/>
              </a:rPr>
              <a:t> </a:t>
            </a:r>
            <a:r>
              <a:rPr lang="en-US" sz="2000" b="1" dirty="0">
                <a:latin typeface="+mn-lt"/>
              </a:rPr>
              <a:t>dashboard</a:t>
            </a:r>
            <a:r>
              <a:rPr lang="en-US" sz="2000" dirty="0">
                <a:latin typeface="+mn-lt"/>
              </a:rPr>
              <a:t> in the digital era means:</a:t>
            </a:r>
          </a:p>
          <a:p>
            <a:pPr lvl="1"/>
            <a:r>
              <a:rPr lang="en-US" sz="2000" b="1" dirty="0">
                <a:latin typeface="+mn-lt"/>
              </a:rPr>
              <a:t>Cross platform visibility </a:t>
            </a:r>
            <a:r>
              <a:rPr lang="en-US" sz="2000" dirty="0">
                <a:latin typeface="+mn-lt"/>
              </a:rPr>
              <a:t>vs. single platform reports </a:t>
            </a:r>
          </a:p>
          <a:p>
            <a:pPr lvl="1"/>
            <a:r>
              <a:rPr lang="en-US" sz="2000" b="1" dirty="0">
                <a:latin typeface="+mn-lt"/>
              </a:rPr>
              <a:t>Customizable report </a:t>
            </a:r>
            <a:r>
              <a:rPr lang="en-US" sz="2000" dirty="0">
                <a:latin typeface="+mn-lt"/>
              </a:rPr>
              <a:t>with API’s vs. locked with off the shelf solutions </a:t>
            </a:r>
          </a:p>
          <a:p>
            <a:pPr lvl="2"/>
            <a:r>
              <a:rPr lang="en-US" dirty="0">
                <a:latin typeface="+mn-lt"/>
              </a:rPr>
              <a:t>Any </a:t>
            </a:r>
            <a:r>
              <a:rPr lang="en-US" dirty="0" err="1">
                <a:latin typeface="+mn-lt"/>
              </a:rPr>
              <a:t>dev</a:t>
            </a:r>
            <a:r>
              <a:rPr lang="en-US" dirty="0">
                <a:latin typeface="+mn-lt"/>
              </a:rPr>
              <a:t> language </a:t>
            </a:r>
          </a:p>
          <a:p>
            <a:pPr lvl="2"/>
            <a:r>
              <a:rPr lang="en-US" dirty="0">
                <a:latin typeface="+mn-lt"/>
              </a:rPr>
              <a:t>Any IDE</a:t>
            </a:r>
          </a:p>
          <a:p>
            <a:pPr lvl="2"/>
            <a:r>
              <a:rPr lang="en-US" dirty="0">
                <a:latin typeface="+mn-lt"/>
              </a:rPr>
              <a:t>Any test framework</a:t>
            </a:r>
          </a:p>
          <a:p>
            <a:pPr lvl="1"/>
            <a:r>
              <a:rPr lang="en-US" sz="2000" b="1" dirty="0">
                <a:latin typeface="+mn-lt"/>
              </a:rPr>
              <a:t>Data driven </a:t>
            </a:r>
            <a:r>
              <a:rPr lang="en-US" sz="2000" dirty="0">
                <a:latin typeface="+mn-lt"/>
              </a:rPr>
              <a:t>risk management based on digital platform data</a:t>
            </a:r>
          </a:p>
        </p:txBody>
      </p:sp>
      <p:sp>
        <p:nvSpPr>
          <p:cNvPr id="7" name="Content Placeholder 6"/>
          <p:cNvSpPr>
            <a:spLocks noGrp="1"/>
          </p:cNvSpPr>
          <p:nvPr>
            <p:ph sz="half" idx="2"/>
          </p:nvPr>
        </p:nvSpPr>
        <p:spPr>
          <a:xfrm>
            <a:off x="5828398" y="791570"/>
            <a:ext cx="5181600" cy="1671850"/>
          </a:xfrm>
        </p:spPr>
        <p:txBody>
          <a:bodyPr/>
          <a:lstStyle/>
          <a:p>
            <a:r>
              <a:rPr lang="en-US" sz="2000" b="1" dirty="0"/>
              <a:t>3 layer reporting </a:t>
            </a:r>
          </a:p>
          <a:p>
            <a:pPr lvl="1"/>
            <a:r>
              <a:rPr lang="en-US" sz="2000" dirty="0"/>
              <a:t>Single test report (STR)</a:t>
            </a:r>
          </a:p>
          <a:p>
            <a:pPr lvl="1"/>
            <a:r>
              <a:rPr lang="en-US" sz="2000" dirty="0"/>
              <a:t>Suite level report (Grid)</a:t>
            </a:r>
          </a:p>
          <a:p>
            <a:pPr lvl="1"/>
            <a:r>
              <a:rPr lang="en-US" sz="2000" dirty="0"/>
              <a:t>Complete Dashboard View (By category, By platform, By tags)</a:t>
            </a:r>
          </a:p>
        </p:txBody>
      </p:sp>
      <p:sp>
        <p:nvSpPr>
          <p:cNvPr id="4" name="Date Placeholder 3"/>
          <p:cNvSpPr>
            <a:spLocks noGrp="1"/>
          </p:cNvSpPr>
          <p:nvPr>
            <p:ph type="dt" sz="half" idx="10"/>
          </p:nvPr>
        </p:nvSpPr>
        <p:spPr/>
        <p:txBody>
          <a:bodyPr/>
          <a:lstStyle/>
          <a:p>
            <a:pPr marL="0" marR="0" lvl="0" indent="0" algn="l" defTabSz="914346" rtl="0" eaLnBrk="1" fontAlgn="auto" latinLnBrk="0" hangingPunct="1">
              <a:lnSpc>
                <a:spcPct val="100000"/>
              </a:lnSpc>
              <a:spcBef>
                <a:spcPts val="0"/>
              </a:spcBef>
              <a:spcAft>
                <a:spcPts val="0"/>
              </a:spcAft>
              <a:buClrTx/>
              <a:buSzTx/>
              <a:buFontTx/>
              <a:buNone/>
              <a:tabLst/>
              <a:defRPr/>
            </a:pPr>
            <a:fld id="{148344EA-A35B-477D-AA13-40B60752C66D}" type="datetime1">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346" rtl="0" eaLnBrk="1" fontAlgn="auto" latinLnBrk="0" hangingPunct="1">
                <a:lnSpc>
                  <a:spcPct val="100000"/>
                </a:lnSpc>
                <a:spcBef>
                  <a:spcPts val="0"/>
                </a:spcBef>
                <a:spcAft>
                  <a:spcPts val="0"/>
                </a:spcAft>
                <a:buClrTx/>
                <a:buSzTx/>
                <a:buFontTx/>
                <a:buNone/>
                <a:tabLst/>
                <a:defRPr/>
              </a:pPr>
              <a:t>12/10/2018</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46" rtl="0" eaLnBrk="1" fontAlgn="auto" latinLnBrk="0" hangingPunct="1">
              <a:lnSpc>
                <a:spcPct val="100000"/>
              </a:lnSpc>
              <a:spcBef>
                <a:spcPts val="0"/>
              </a:spcBef>
              <a:spcAft>
                <a:spcPts val="0"/>
              </a:spcAft>
              <a:buClrTx/>
              <a:buSzTx/>
              <a:buFontTx/>
              <a:buNone/>
              <a:tabLst/>
              <a:defRPr/>
            </a:pPr>
            <a:fld id="{FBFFF966-70DD-4CC3-AB8F-F21A10ACC46A}" type="slidenum">
              <a:rPr kumimoji="0" lang="en-US" sz="9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346"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sym typeface="Sosa Regular"/>
              </a:rPr>
              <a:t>© 2015, Perfecto Mobile Ltd.  All Rights Reserved.  </a:t>
            </a:r>
          </a:p>
        </p:txBody>
      </p:sp>
      <p:pic>
        <p:nvPicPr>
          <p:cNvPr id="9" name="Picture 8"/>
          <p:cNvPicPr>
            <a:picLocks noChangeAspect="1"/>
          </p:cNvPicPr>
          <p:nvPr/>
        </p:nvPicPr>
        <p:blipFill>
          <a:blip r:embed="rId3"/>
          <a:stretch>
            <a:fillRect/>
          </a:stretch>
        </p:blipFill>
        <p:spPr>
          <a:xfrm>
            <a:off x="76577" y="4374106"/>
            <a:ext cx="3843181" cy="2212672"/>
          </a:xfrm>
          <a:prstGeom prst="rect">
            <a:avLst/>
          </a:prstGeom>
        </p:spPr>
      </p:pic>
      <p:pic>
        <p:nvPicPr>
          <p:cNvPr id="10" name="Picture 9"/>
          <p:cNvPicPr>
            <a:picLocks noChangeAspect="1"/>
          </p:cNvPicPr>
          <p:nvPr/>
        </p:nvPicPr>
        <p:blipFill>
          <a:blip r:embed="rId4"/>
          <a:stretch>
            <a:fillRect/>
          </a:stretch>
        </p:blipFill>
        <p:spPr>
          <a:xfrm>
            <a:off x="4032624" y="4374106"/>
            <a:ext cx="3831532" cy="2212671"/>
          </a:xfrm>
          <a:prstGeom prst="rect">
            <a:avLst/>
          </a:prstGeom>
        </p:spPr>
      </p:pic>
      <p:pic>
        <p:nvPicPr>
          <p:cNvPr id="11" name="Picture 10"/>
          <p:cNvPicPr>
            <a:picLocks noChangeAspect="1"/>
          </p:cNvPicPr>
          <p:nvPr/>
        </p:nvPicPr>
        <p:blipFill>
          <a:blip r:embed="rId5"/>
          <a:stretch>
            <a:fillRect/>
          </a:stretch>
        </p:blipFill>
        <p:spPr>
          <a:xfrm>
            <a:off x="8018057" y="4344637"/>
            <a:ext cx="4072909" cy="2320635"/>
          </a:xfrm>
          <a:prstGeom prst="rect">
            <a:avLst/>
          </a:prstGeom>
        </p:spPr>
      </p:pic>
      <p:cxnSp>
        <p:nvCxnSpPr>
          <p:cNvPr id="12" name="Straight Arrow Connector 11"/>
          <p:cNvCxnSpPr/>
          <p:nvPr/>
        </p:nvCxnSpPr>
        <p:spPr>
          <a:xfrm flipV="1">
            <a:off x="3325958" y="5332396"/>
            <a:ext cx="2003491" cy="198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43670" y="5406885"/>
            <a:ext cx="1672784" cy="149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6858000" cy="793750"/>
          </a:xfrm>
        </p:spPr>
        <p:txBody>
          <a:bodyPr/>
          <a:lstStyle/>
          <a:p>
            <a:r>
              <a:rPr lang="en-US" dirty="0">
                <a:latin typeface="+mn-lt"/>
              </a:rPr>
              <a:t>Defect Triaging – DigitalZoom™ Artifacts For RCA</a:t>
            </a:r>
          </a:p>
        </p:txBody>
      </p:sp>
      <p:sp>
        <p:nvSpPr>
          <p:cNvPr id="3" name="Content Placeholder 2"/>
          <p:cNvSpPr>
            <a:spLocks noGrp="1"/>
          </p:cNvSpPr>
          <p:nvPr>
            <p:ph idx="1"/>
          </p:nvPr>
        </p:nvSpPr>
        <p:spPr>
          <a:xfrm>
            <a:off x="66675" y="852488"/>
            <a:ext cx="9297731" cy="4660900"/>
          </a:xfrm>
        </p:spPr>
        <p:txBody>
          <a:bodyPr/>
          <a:lstStyle/>
          <a:p>
            <a:r>
              <a:rPr lang="en-US" sz="1800" b="1" dirty="0">
                <a:latin typeface="+mn-lt"/>
              </a:rPr>
              <a:t>Digital reporting artifacts supports fast MTTR </a:t>
            </a:r>
          </a:p>
          <a:p>
            <a:pPr lvl="1"/>
            <a:r>
              <a:rPr lang="en-US" sz="1800" dirty="0">
                <a:latin typeface="+mn-lt"/>
              </a:rPr>
              <a:t>Logs</a:t>
            </a:r>
          </a:p>
          <a:p>
            <a:pPr lvl="1"/>
            <a:r>
              <a:rPr lang="en-US" sz="1800" dirty="0">
                <a:latin typeface="+mn-lt"/>
              </a:rPr>
              <a:t>Videos</a:t>
            </a:r>
          </a:p>
          <a:p>
            <a:pPr lvl="1"/>
            <a:r>
              <a:rPr lang="en-US" sz="1800" dirty="0">
                <a:latin typeface="+mn-lt"/>
              </a:rPr>
              <a:t>Screenshots</a:t>
            </a:r>
          </a:p>
          <a:p>
            <a:pPr lvl="1"/>
            <a:r>
              <a:rPr lang="en-US" sz="1800" dirty="0">
                <a:latin typeface="+mn-lt"/>
              </a:rPr>
              <a:t>Stack Trace</a:t>
            </a:r>
          </a:p>
          <a:p>
            <a:pPr lvl="1"/>
            <a:r>
              <a:rPr lang="en-US" sz="1800" dirty="0">
                <a:latin typeface="+mn-lt"/>
              </a:rPr>
              <a:t>Vitals</a:t>
            </a:r>
          </a:p>
          <a:p>
            <a:pPr lvl="1"/>
            <a:r>
              <a:rPr lang="en-US" sz="1800" dirty="0">
                <a:latin typeface="+mn-lt"/>
              </a:rPr>
              <a:t>Network PCAP files</a:t>
            </a:r>
          </a:p>
          <a:p>
            <a:pPr lvl="1"/>
            <a:r>
              <a:rPr lang="en-US" sz="1800" dirty="0">
                <a:latin typeface="+mn-lt"/>
              </a:rPr>
              <a:t>PDF report</a:t>
            </a:r>
          </a:p>
          <a:p>
            <a:pPr lvl="1"/>
            <a:r>
              <a:rPr lang="en-US" sz="1800" dirty="0">
                <a:latin typeface="+mn-lt"/>
              </a:rPr>
              <a:t>Export report Using Public API (</a:t>
            </a:r>
            <a:r>
              <a:rPr lang="en-US" sz="1800" b="1" i="1" dirty="0" err="1">
                <a:latin typeface="+mn-lt"/>
              </a:rPr>
              <a:t>Json</a:t>
            </a:r>
            <a:r>
              <a:rPr lang="en-US" sz="1800" i="1" dirty="0">
                <a:latin typeface="+mn-lt"/>
              </a:rPr>
              <a:t>)</a:t>
            </a:r>
            <a:r>
              <a:rPr lang="en-US" sz="1800" dirty="0">
                <a:latin typeface="+mn-lt"/>
              </a:rPr>
              <a:t> for further processing</a:t>
            </a: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6</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7" name="Picture 6"/>
          <p:cNvPicPr>
            <a:picLocks noChangeAspect="1"/>
          </p:cNvPicPr>
          <p:nvPr/>
        </p:nvPicPr>
        <p:blipFill>
          <a:blip r:embed="rId3"/>
          <a:stretch>
            <a:fillRect/>
          </a:stretch>
        </p:blipFill>
        <p:spPr>
          <a:xfrm>
            <a:off x="285828" y="4115770"/>
            <a:ext cx="3348851" cy="1686686"/>
          </a:xfrm>
          <a:prstGeom prst="rect">
            <a:avLst/>
          </a:prstGeom>
        </p:spPr>
      </p:pic>
      <p:pic>
        <p:nvPicPr>
          <p:cNvPr id="8" name="Picture 7"/>
          <p:cNvPicPr>
            <a:picLocks noChangeAspect="1"/>
          </p:cNvPicPr>
          <p:nvPr/>
        </p:nvPicPr>
        <p:blipFill>
          <a:blip r:embed="rId4"/>
          <a:stretch>
            <a:fillRect/>
          </a:stretch>
        </p:blipFill>
        <p:spPr>
          <a:xfrm>
            <a:off x="4373169" y="4115770"/>
            <a:ext cx="3376902" cy="1686686"/>
          </a:xfrm>
          <a:prstGeom prst="rect">
            <a:avLst/>
          </a:prstGeom>
        </p:spPr>
      </p:pic>
      <p:sp>
        <p:nvSpPr>
          <p:cNvPr id="9" name="TextBox 8"/>
          <p:cNvSpPr txBox="1"/>
          <p:nvPr/>
        </p:nvSpPr>
        <p:spPr>
          <a:xfrm>
            <a:off x="285828" y="3723874"/>
            <a:ext cx="2765721" cy="369332"/>
          </a:xfrm>
          <a:prstGeom prst="rect">
            <a:avLst/>
          </a:prstGeom>
          <a:noFill/>
        </p:spPr>
        <p:txBody>
          <a:bodyPr wrap="square" rtlCol="0">
            <a:spAutoFit/>
          </a:bodyPr>
          <a:lstStyle/>
          <a:p>
            <a:r>
              <a:rPr lang="en-US" b="1" dirty="0"/>
              <a:t>Video</a:t>
            </a:r>
          </a:p>
        </p:txBody>
      </p:sp>
      <p:sp>
        <p:nvSpPr>
          <p:cNvPr id="10" name="TextBox 9"/>
          <p:cNvSpPr txBox="1"/>
          <p:nvPr/>
        </p:nvSpPr>
        <p:spPr>
          <a:xfrm>
            <a:off x="4316003" y="3723874"/>
            <a:ext cx="2765721" cy="369332"/>
          </a:xfrm>
          <a:prstGeom prst="rect">
            <a:avLst/>
          </a:prstGeom>
          <a:noFill/>
        </p:spPr>
        <p:txBody>
          <a:bodyPr wrap="square" rtlCol="0">
            <a:spAutoFit/>
          </a:bodyPr>
          <a:lstStyle/>
          <a:p>
            <a:r>
              <a:rPr lang="en-US" b="1" dirty="0"/>
              <a:t>Stack Trace</a:t>
            </a:r>
          </a:p>
        </p:txBody>
      </p:sp>
      <p:pic>
        <p:nvPicPr>
          <p:cNvPr id="11" name="Picture 10"/>
          <p:cNvPicPr>
            <a:picLocks noChangeAspect="1"/>
          </p:cNvPicPr>
          <p:nvPr/>
        </p:nvPicPr>
        <p:blipFill>
          <a:blip r:embed="rId5"/>
          <a:stretch>
            <a:fillRect/>
          </a:stretch>
        </p:blipFill>
        <p:spPr>
          <a:xfrm>
            <a:off x="8355706" y="4115770"/>
            <a:ext cx="3348851" cy="1705953"/>
          </a:xfrm>
          <a:prstGeom prst="rect">
            <a:avLst/>
          </a:prstGeom>
        </p:spPr>
      </p:pic>
      <p:sp>
        <p:nvSpPr>
          <p:cNvPr id="12" name="TextBox 11"/>
          <p:cNvSpPr txBox="1"/>
          <p:nvPr/>
        </p:nvSpPr>
        <p:spPr>
          <a:xfrm>
            <a:off x="8355706" y="3723874"/>
            <a:ext cx="2925004" cy="369332"/>
          </a:xfrm>
          <a:prstGeom prst="rect">
            <a:avLst/>
          </a:prstGeom>
          <a:noFill/>
        </p:spPr>
        <p:txBody>
          <a:bodyPr wrap="square" rtlCol="0">
            <a:spAutoFit/>
          </a:bodyPr>
          <a:lstStyle/>
          <a:p>
            <a:r>
              <a:rPr lang="en-US" b="1" dirty="0"/>
              <a:t>Screenshots</a:t>
            </a:r>
            <a:r>
              <a:rPr lang="en-US" dirty="0"/>
              <a:t> </a:t>
            </a:r>
            <a:r>
              <a:rPr lang="en-US" sz="1100" dirty="0"/>
              <a:t>(incl. expected vs. Actual)</a:t>
            </a:r>
          </a:p>
        </p:txBody>
      </p:sp>
    </p:spTree>
    <p:extLst>
      <p:ext uri="{BB962C8B-B14F-4D97-AF65-F5344CB8AC3E}">
        <p14:creationId xmlns:p14="http://schemas.microsoft.com/office/powerpoint/2010/main" val="215731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9612848" cy="793750"/>
          </a:xfrm>
        </p:spPr>
        <p:txBody>
          <a:bodyPr/>
          <a:lstStyle/>
          <a:p>
            <a:r>
              <a:rPr lang="en-US" dirty="0">
                <a:latin typeface="+mn-lt"/>
              </a:rPr>
              <a:t>CI Dashboard Enables Build Trending And Overall Quality History Visibility</a:t>
            </a:r>
            <a:endParaRPr lang="en-US" dirty="0">
              <a:solidFill>
                <a:srgbClr val="000000"/>
              </a:solidFill>
              <a:latin typeface="Calibri"/>
            </a:endParaRP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7</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15" name="Picture 14"/>
          <p:cNvPicPr>
            <a:picLocks noChangeAspect="1"/>
          </p:cNvPicPr>
          <p:nvPr/>
        </p:nvPicPr>
        <p:blipFill>
          <a:blip r:embed="rId3"/>
          <a:stretch>
            <a:fillRect/>
          </a:stretch>
        </p:blipFill>
        <p:spPr>
          <a:xfrm>
            <a:off x="90486" y="852488"/>
            <a:ext cx="6100643" cy="3429937"/>
          </a:xfrm>
          <a:prstGeom prst="rect">
            <a:avLst/>
          </a:prstGeom>
        </p:spPr>
      </p:pic>
      <p:pic>
        <p:nvPicPr>
          <p:cNvPr id="16" name="Picture 15"/>
          <p:cNvPicPr>
            <a:picLocks noChangeAspect="1"/>
          </p:cNvPicPr>
          <p:nvPr/>
        </p:nvPicPr>
        <p:blipFill>
          <a:blip r:embed="rId4"/>
          <a:stretch>
            <a:fillRect/>
          </a:stretch>
        </p:blipFill>
        <p:spPr>
          <a:xfrm>
            <a:off x="5760138" y="3139683"/>
            <a:ext cx="6361971" cy="3576862"/>
          </a:xfrm>
          <a:prstGeom prst="rect">
            <a:avLst/>
          </a:prstGeom>
        </p:spPr>
      </p:pic>
      <p:cxnSp>
        <p:nvCxnSpPr>
          <p:cNvPr id="18" name="Straight Arrow Connector 17"/>
          <p:cNvCxnSpPr/>
          <p:nvPr/>
        </p:nvCxnSpPr>
        <p:spPr>
          <a:xfrm>
            <a:off x="2959033" y="3061044"/>
            <a:ext cx="5651567" cy="2015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0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459794" cy="793750"/>
          </a:xfrm>
        </p:spPr>
        <p:txBody>
          <a:bodyPr/>
          <a:lstStyle/>
          <a:p>
            <a:r>
              <a:rPr lang="en-US">
                <a:latin typeface="+mn-lt"/>
              </a:rPr>
              <a:t>Communication &amp; Alignment Empowers Quality Collaboration</a:t>
            </a:r>
            <a:endParaRPr lang="en-US">
              <a:solidFill>
                <a:srgbClr val="000000"/>
              </a:solidFill>
              <a:latin typeface="Calibri"/>
            </a:endParaRP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8</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pic>
        <p:nvPicPr>
          <p:cNvPr id="13" name="Picture 12"/>
          <p:cNvPicPr>
            <a:picLocks noChangeAspect="1"/>
          </p:cNvPicPr>
          <p:nvPr/>
        </p:nvPicPr>
        <p:blipFill>
          <a:blip r:embed="rId3"/>
          <a:stretch>
            <a:fillRect/>
          </a:stretch>
        </p:blipFill>
        <p:spPr>
          <a:xfrm>
            <a:off x="323742" y="2935400"/>
            <a:ext cx="5686348" cy="346252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901" y="2935400"/>
            <a:ext cx="5612423" cy="3484635"/>
          </a:xfrm>
          <a:prstGeom prst="rect">
            <a:avLst/>
          </a:prstGeom>
        </p:spPr>
      </p:pic>
      <p:grpSp>
        <p:nvGrpSpPr>
          <p:cNvPr id="3" name="Group 2"/>
          <p:cNvGrpSpPr/>
          <p:nvPr/>
        </p:nvGrpSpPr>
        <p:grpSpPr>
          <a:xfrm>
            <a:off x="2209800" y="1076141"/>
            <a:ext cx="7191659" cy="1482104"/>
            <a:chOff x="123541" y="838018"/>
            <a:chExt cx="7191659" cy="1482104"/>
          </a:xfrm>
        </p:grpSpPr>
        <p:grpSp>
          <p:nvGrpSpPr>
            <p:cNvPr id="12" name="Group 11"/>
            <p:cNvGrpSpPr/>
            <p:nvPr/>
          </p:nvGrpSpPr>
          <p:grpSpPr>
            <a:xfrm>
              <a:off x="123541" y="1042963"/>
              <a:ext cx="7191659" cy="1277159"/>
              <a:chOff x="457200" y="3797983"/>
              <a:chExt cx="8526700" cy="2111853"/>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01697"/>
                <a:ext cx="5338956" cy="2108139"/>
              </a:xfrm>
              <a:prstGeom prst="rect">
                <a:avLst/>
              </a:prstGeom>
            </p:spPr>
          </p:pic>
          <p:pic>
            <p:nvPicPr>
              <p:cNvPr id="8" name="Picture 7"/>
              <p:cNvPicPr>
                <a:picLocks noChangeAspect="1"/>
              </p:cNvPicPr>
              <p:nvPr/>
            </p:nvPicPr>
            <p:blipFill>
              <a:blip r:embed="rId6"/>
              <a:stretch>
                <a:fillRect/>
              </a:stretch>
            </p:blipFill>
            <p:spPr>
              <a:xfrm>
                <a:off x="5644378" y="4040855"/>
                <a:ext cx="1405948" cy="146784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136" r="64214"/>
              <a:stretch/>
            </p:blipFill>
            <p:spPr>
              <a:xfrm>
                <a:off x="5364467" y="3801697"/>
                <a:ext cx="515218" cy="2108139"/>
              </a:xfrm>
              <a:prstGeom prst="rect">
                <a:avLst/>
              </a:prstGeom>
            </p:spPr>
          </p:pic>
          <p:pic>
            <p:nvPicPr>
              <p:cNvPr id="10" name="Picture 9"/>
              <p:cNvPicPr>
                <a:picLocks noChangeAspect="1"/>
              </p:cNvPicPr>
              <p:nvPr/>
            </p:nvPicPr>
            <p:blipFill>
              <a:blip/>
              <a:stretch>
                <a:fillRect/>
              </a:stretch>
            </p:blipFill>
            <p:spPr>
              <a:xfrm>
                <a:off x="7327440" y="4377029"/>
                <a:ext cx="1656460" cy="133257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6136" r="64214"/>
              <a:stretch/>
            </p:blipFill>
            <p:spPr>
              <a:xfrm>
                <a:off x="6899612" y="3797983"/>
                <a:ext cx="515218" cy="2108139"/>
              </a:xfrm>
              <a:prstGeom prst="rect">
                <a:avLst/>
              </a:prstGeom>
            </p:spPr>
          </p:pic>
        </p:grpSp>
        <p:sp>
          <p:nvSpPr>
            <p:cNvPr id="17" name="TextBox 16"/>
            <p:cNvSpPr txBox="1"/>
            <p:nvPr/>
          </p:nvSpPr>
          <p:spPr>
            <a:xfrm>
              <a:off x="2269999" y="838018"/>
              <a:ext cx="2264466" cy="369332"/>
            </a:xfrm>
            <a:prstGeom prst="rect">
              <a:avLst/>
            </a:prstGeom>
            <a:noFill/>
          </p:spPr>
          <p:txBody>
            <a:bodyPr wrap="none" rtlCol="0">
              <a:spAutoFit/>
            </a:bodyPr>
            <a:lstStyle/>
            <a:p>
              <a:r>
                <a:rPr lang="en-US" b="1" dirty="0">
                  <a:solidFill>
                    <a:srgbClr val="FF0000"/>
                  </a:solidFill>
                </a:rPr>
                <a:t>Seamless Integrations</a:t>
              </a:r>
            </a:p>
          </p:txBody>
        </p:sp>
      </p:grpSp>
    </p:spTree>
    <p:extLst>
      <p:ext uri="{BB962C8B-B14F-4D97-AF65-F5344CB8AC3E}">
        <p14:creationId xmlns:p14="http://schemas.microsoft.com/office/powerpoint/2010/main" val="122233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6924675" cy="793750"/>
          </a:xfrm>
        </p:spPr>
        <p:txBody>
          <a:bodyPr/>
          <a:lstStyle/>
          <a:p>
            <a:r>
              <a:rPr lang="en-US" dirty="0">
                <a:latin typeface="+mn-lt"/>
              </a:rPr>
              <a:t>RTDD – Resolve defects Better and faster </a:t>
            </a:r>
          </a:p>
        </p:txBody>
      </p:sp>
      <p:sp>
        <p:nvSpPr>
          <p:cNvPr id="3" name="Content Placeholder 2"/>
          <p:cNvSpPr>
            <a:spLocks noGrp="1"/>
          </p:cNvSpPr>
          <p:nvPr>
            <p:ph idx="1"/>
          </p:nvPr>
        </p:nvSpPr>
        <p:spPr>
          <a:xfrm>
            <a:off x="259928" y="865440"/>
            <a:ext cx="10515600" cy="4660900"/>
          </a:xfrm>
        </p:spPr>
        <p:txBody>
          <a:bodyPr/>
          <a:lstStyle/>
          <a:p>
            <a:r>
              <a:rPr lang="en-US" sz="1800" b="1" dirty="0">
                <a:latin typeface="+mn-lt"/>
              </a:rPr>
              <a:t>On-Demand status reports</a:t>
            </a:r>
          </a:p>
          <a:p>
            <a:pPr lvl="1"/>
            <a:r>
              <a:rPr lang="en-US" sz="1800" dirty="0">
                <a:latin typeface="+mn-lt"/>
              </a:rPr>
              <a:t>By category</a:t>
            </a:r>
          </a:p>
          <a:p>
            <a:pPr lvl="1"/>
            <a:r>
              <a:rPr lang="en-US" sz="1800" dirty="0">
                <a:latin typeface="+mn-lt"/>
              </a:rPr>
              <a:t>By platform</a:t>
            </a:r>
          </a:p>
          <a:p>
            <a:pPr lvl="1"/>
            <a:r>
              <a:rPr lang="en-US" sz="1800" dirty="0">
                <a:latin typeface="+mn-lt"/>
              </a:rPr>
              <a:t>By tags</a:t>
            </a:r>
          </a:p>
          <a:p>
            <a:r>
              <a:rPr lang="en-US" sz="1800" b="1" dirty="0">
                <a:latin typeface="+mn-lt"/>
              </a:rPr>
              <a:t>Better decision making around</a:t>
            </a:r>
            <a:endParaRPr lang="en-US" sz="1800" dirty="0">
              <a:latin typeface="+mn-lt"/>
            </a:endParaRPr>
          </a:p>
          <a:p>
            <a:pPr lvl="1"/>
            <a:r>
              <a:rPr lang="en-US" sz="1800" dirty="0">
                <a:latin typeface="+mn-lt"/>
              </a:rPr>
              <a:t>Product health, problematic areas</a:t>
            </a:r>
          </a:p>
          <a:p>
            <a:pPr lvl="1"/>
            <a:r>
              <a:rPr lang="en-US" sz="1800" dirty="0">
                <a:latin typeface="+mn-lt"/>
              </a:rPr>
              <a:t>Test suite effectiveness – what works, what doesn’t</a:t>
            </a:r>
          </a:p>
          <a:p>
            <a:pPr lvl="1"/>
            <a:r>
              <a:rPr lang="en-US" sz="1800" dirty="0">
                <a:latin typeface="+mn-lt"/>
              </a:rPr>
              <a:t>Test planning decisions – which tests to execute during which stage based on effectiveness</a:t>
            </a:r>
          </a:p>
          <a:p>
            <a:pPr lvl="1"/>
            <a:r>
              <a:rPr lang="en-US" sz="1800" dirty="0">
                <a:latin typeface="+mn-lt"/>
              </a:rPr>
              <a:t>Platform coverage and test coverage decisions</a:t>
            </a:r>
          </a:p>
          <a:p>
            <a:r>
              <a:rPr lang="en-US" sz="1800" b="1" dirty="0">
                <a:latin typeface="+mn-lt"/>
              </a:rPr>
              <a:t>Risk management</a:t>
            </a:r>
          </a:p>
          <a:p>
            <a:pPr lvl="1"/>
            <a:r>
              <a:rPr lang="en-US" sz="1800" b="1" dirty="0">
                <a:latin typeface="+mn-lt"/>
              </a:rPr>
              <a:t>Go/NO Go </a:t>
            </a:r>
            <a:r>
              <a:rPr lang="en-US" sz="1800" dirty="0">
                <a:latin typeface="+mn-lt"/>
              </a:rPr>
              <a:t>decision making </a:t>
            </a:r>
          </a:p>
          <a:p>
            <a:r>
              <a:rPr lang="en-US" sz="1800" b="1" dirty="0">
                <a:latin typeface="+mn-lt"/>
              </a:rPr>
              <a:t>Post execution test management</a:t>
            </a:r>
          </a:p>
          <a:p>
            <a:pPr lvl="1"/>
            <a:r>
              <a:rPr lang="en-US" sz="1800" dirty="0">
                <a:latin typeface="+mn-lt"/>
              </a:rPr>
              <a:t>Grouping tests by tags and filtering supports </a:t>
            </a:r>
          </a:p>
        </p:txBody>
      </p:sp>
      <p:sp>
        <p:nvSpPr>
          <p:cNvPr id="4" name="Date Placeholder 3"/>
          <p:cNvSpPr>
            <a:spLocks noGrp="1"/>
          </p:cNvSpPr>
          <p:nvPr>
            <p:ph type="dt" sz="half" idx="10"/>
          </p:nvPr>
        </p:nvSpPr>
        <p:spPr/>
        <p:txBody>
          <a:bodyPr/>
          <a:lstStyle/>
          <a:p>
            <a:pPr>
              <a:defRPr/>
            </a:pPr>
            <a:fld id="{148344EA-A35B-477D-AA13-40B60752C66D}" type="datetime1">
              <a:rPr lang="en-US" smtClean="0"/>
              <a:pPr>
                <a:defRPr/>
              </a:pPr>
              <a:t>12/10/2018</a:t>
            </a:fld>
            <a:endParaRPr lang="en-US"/>
          </a:p>
        </p:txBody>
      </p:sp>
      <p:sp>
        <p:nvSpPr>
          <p:cNvPr id="5" name="Slide Number Placeholder 4"/>
          <p:cNvSpPr>
            <a:spLocks noGrp="1"/>
          </p:cNvSpPr>
          <p:nvPr>
            <p:ph type="sldNum" sz="quarter" idx="11"/>
          </p:nvPr>
        </p:nvSpPr>
        <p:spPr/>
        <p:txBody>
          <a:bodyPr/>
          <a:lstStyle/>
          <a:p>
            <a:pPr>
              <a:defRPr/>
            </a:pPr>
            <a:fld id="{FBFFF966-70DD-4CC3-AB8F-F21A10ACC46A}" type="slidenum">
              <a:rPr lang="en-US" smtClean="0"/>
              <a:pPr>
                <a:defRPr/>
              </a:pPr>
              <a:t>9</a:t>
            </a:fld>
            <a:endParaRPr lang="en-US"/>
          </a:p>
        </p:txBody>
      </p:sp>
      <p:sp>
        <p:nvSpPr>
          <p:cNvPr id="6" name="Footer Placeholder 5"/>
          <p:cNvSpPr>
            <a:spLocks noGrp="1"/>
          </p:cNvSpPr>
          <p:nvPr>
            <p:ph type="ftr" sz="quarter" idx="12"/>
          </p:nvPr>
        </p:nvSpPr>
        <p:spPr/>
        <p:txBody>
          <a:bodyPr/>
          <a:lstStyle/>
          <a:p>
            <a:pPr>
              <a:defRPr/>
            </a:pPr>
            <a:r>
              <a:rPr lang="en-US"/>
              <a:t>© 2015, Perfecto Mobile Ltd.  All Rights Reserved.  </a:t>
            </a:r>
          </a:p>
        </p:txBody>
      </p:sp>
      <p:sp>
        <p:nvSpPr>
          <p:cNvPr id="12" name="Rectangle 11"/>
          <p:cNvSpPr/>
          <p:nvPr/>
        </p:nvSpPr>
        <p:spPr>
          <a:xfrm>
            <a:off x="382593" y="5147299"/>
            <a:ext cx="9498825" cy="1323439"/>
          </a:xfrm>
          <a:prstGeom prst="rect">
            <a:avLst/>
          </a:prstGeom>
          <a:solidFill>
            <a:srgbClr val="92D050"/>
          </a:solidFill>
        </p:spPr>
        <p:txBody>
          <a:bodyPr wrap="square">
            <a:spAutoFit/>
          </a:bodyPr>
          <a:lstStyle/>
          <a:p>
            <a:pPr algn="ctr"/>
            <a:r>
              <a:rPr lang="en-US" sz="4400" b="1" dirty="0"/>
              <a:t>Reporting Test Driven development</a:t>
            </a:r>
          </a:p>
          <a:p>
            <a:pPr algn="ctr"/>
            <a:r>
              <a:rPr lang="en-US" sz="3600" b="1" dirty="0"/>
              <a:t> Author tests with future analysis in mind</a:t>
            </a:r>
          </a:p>
        </p:txBody>
      </p:sp>
    </p:spTree>
    <p:extLst>
      <p:ext uri="{BB962C8B-B14F-4D97-AF65-F5344CB8AC3E}">
        <p14:creationId xmlns:p14="http://schemas.microsoft.com/office/powerpoint/2010/main" val="179424992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ecto PPT Template 2015" id="{2A21908C-FFED-CA42-92DC-D407144017BC}" vid="{D5AF685B-7E25-894E-A94C-5418D93B489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fecto PPT Template 2015 (Final V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ecto PPT Template 2015" id="{2A21908C-FFED-CA42-92DC-D407144017BC}" vid="{D5AF685B-7E25-894E-A94C-5418D93B48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F57156958355419010BEEBB08A0EAB" ma:contentTypeVersion="5" ma:contentTypeDescription="Create a new document." ma:contentTypeScope="" ma:versionID="a3fa2694c457f8689098dc86a52d0c99">
  <xsd:schema xmlns:xsd="http://www.w3.org/2001/XMLSchema" xmlns:xs="http://www.w3.org/2001/XMLSchema" xmlns:p="http://schemas.microsoft.com/office/2006/metadata/properties" xmlns:ns2="1d7dca9a-e7fe-4e70-b427-b999408283d8" xmlns:ns3="3a13d125-ada3-46fb-a8f2-bcc2bdd31529" xmlns:ns4="b39354ad-55e5-406b-bc55-b3dc027a4d5e" targetNamespace="http://schemas.microsoft.com/office/2006/metadata/properties" ma:root="true" ma:fieldsID="445ecd74fc34824df08da6138b1fc383" ns2:_="" ns3:_="" ns4:_="">
    <xsd:import namespace="1d7dca9a-e7fe-4e70-b427-b999408283d8"/>
    <xsd:import namespace="3a13d125-ada3-46fb-a8f2-bcc2bdd31529"/>
    <xsd:import namespace="b39354ad-55e5-406b-bc55-b3dc027a4d5e"/>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dca9a-e7fe-4e70-b427-b999408283d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13d125-ada3-46fb-a8f2-bcc2bdd3152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9354ad-55e5-406b-bc55-b3dc027a4d5e" elementFormDefault="qualified">
    <xsd:import namespace="http://schemas.microsoft.com/office/2006/documentManagement/types"/>
    <xsd:import namespace="http://schemas.microsoft.com/office/infopath/2007/PartnerControls"/>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408BCF-C226-4EA3-B4D0-DA19111C7965}">
  <ds:schemaRefs>
    <ds:schemaRef ds:uri="http://schemas.microsoft.com/sharepoint/v3/contenttype/forms"/>
  </ds:schemaRefs>
</ds:datastoreItem>
</file>

<file path=customXml/itemProps2.xml><?xml version="1.0" encoding="utf-8"?>
<ds:datastoreItem xmlns:ds="http://schemas.openxmlformats.org/officeDocument/2006/customXml" ds:itemID="{DC7C1229-56B0-45A6-BB5C-8A4DA1623597}">
  <ds:schemaRefs>
    <ds:schemaRef ds:uri="http://schemas.microsoft.com/office/2006/metadata/properties"/>
    <ds:schemaRef ds:uri="1d7dca9a-e7fe-4e70-b427-b999408283d8"/>
    <ds:schemaRef ds:uri="b39354ad-55e5-406b-bc55-b3dc027a4d5e"/>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3a13d125-ada3-46fb-a8f2-bcc2bdd31529"/>
    <ds:schemaRef ds:uri="http://www.w3.org/XML/1998/namespace"/>
  </ds:schemaRefs>
</ds:datastoreItem>
</file>

<file path=customXml/itemProps3.xml><?xml version="1.0" encoding="utf-8"?>
<ds:datastoreItem xmlns:ds="http://schemas.openxmlformats.org/officeDocument/2006/customXml" ds:itemID="{D6CF00A4-34ED-441C-9469-8A1DDC3725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dca9a-e7fe-4e70-b427-b999408283d8"/>
    <ds:schemaRef ds:uri="3a13d125-ada3-46fb-a8f2-bcc2bdd31529"/>
    <ds:schemaRef ds:uri="b39354ad-55e5-406b-bc55-b3dc027a4d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263</TotalTime>
  <Words>2435</Words>
  <Application>Microsoft Office PowerPoint</Application>
  <PresentationFormat>Widescreen</PresentationFormat>
  <Paragraphs>291</Paragraphs>
  <Slides>30</Slides>
  <Notes>20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Arial</vt:lpstr>
      <vt:lpstr>Avenir Black</vt:lpstr>
      <vt:lpstr>Calibri</vt:lpstr>
      <vt:lpstr>Calibri Light</vt:lpstr>
      <vt:lpstr>Consolas</vt:lpstr>
      <vt:lpstr>OfficinaSanITCBol</vt:lpstr>
      <vt:lpstr>Sosa Regular</vt:lpstr>
      <vt:lpstr>Source Sans Pro</vt:lpstr>
      <vt:lpstr>Source Sans Pro Semibold</vt:lpstr>
      <vt:lpstr>1_Office Theme</vt:lpstr>
      <vt:lpstr>2_Office Theme</vt:lpstr>
      <vt:lpstr>Perfecto PPT Template 2015 (Final V2)</vt:lpstr>
      <vt:lpstr>Office Theme</vt:lpstr>
      <vt:lpstr>PowerPoint Presentation</vt:lpstr>
      <vt:lpstr>Agenda</vt:lpstr>
      <vt:lpstr>Digital Zoom Overview</vt:lpstr>
      <vt:lpstr>Digital Zoom™ - Using Reports Across The SDLC</vt:lpstr>
      <vt:lpstr>Drilling Down Capabilities</vt:lpstr>
      <vt:lpstr>Defect Triaging – DigitalZoom™ Artifacts For RCA</vt:lpstr>
      <vt:lpstr>CI Dashboard Enables Build Trending And Overall Quality History Visibility</vt:lpstr>
      <vt:lpstr>Communication &amp; Alignment Empowers Quality Collaboration</vt:lpstr>
      <vt:lpstr>RTDD – Resolve defects Better and faster </vt:lpstr>
      <vt:lpstr>Digital Zoom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Value</vt:lpstr>
      <vt:lpstr>What to do inside the test? </vt:lpstr>
      <vt:lpstr>How to define the tests</vt:lpstr>
      <vt:lpstr>Job Level</vt:lpstr>
      <vt:lpstr>The Job Definition Creates the Dashboard</vt:lpstr>
      <vt:lpstr>Test Level</vt:lpstr>
      <vt:lpstr>Assertions</vt:lpstr>
      <vt:lpstr>Ending the Test</vt:lpstr>
      <vt:lpstr>Tagging</vt:lpstr>
      <vt:lpstr>Bringing it all together</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Yaacov Weingarten</cp:lastModifiedBy>
  <cp:revision>14</cp:revision>
  <dcterms:modified xsi:type="dcterms:W3CDTF">2018-12-10T09:39:56Z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0x01010088F57156958355419010BEEBB08A0EAB</vt:lpwstr>
  </property>
</Properties>
</file>